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09" r:id="rId2"/>
    <p:sldId id="31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12" r:id="rId20"/>
    <p:sldId id="324" r:id="rId21"/>
    <p:sldId id="325" r:id="rId22"/>
    <p:sldId id="326" r:id="rId23"/>
    <p:sldId id="327" r:id="rId24"/>
    <p:sldId id="313" r:id="rId25"/>
    <p:sldId id="272" r:id="rId26"/>
    <p:sldId id="275" r:id="rId27"/>
    <p:sldId id="314" r:id="rId28"/>
    <p:sldId id="315" r:id="rId29"/>
    <p:sldId id="276" r:id="rId30"/>
    <p:sldId id="277" r:id="rId31"/>
    <p:sldId id="316" r:id="rId32"/>
    <p:sldId id="278" r:id="rId33"/>
    <p:sldId id="279" r:id="rId34"/>
    <p:sldId id="280" r:id="rId35"/>
    <p:sldId id="281" r:id="rId36"/>
    <p:sldId id="282" r:id="rId37"/>
    <p:sldId id="284" r:id="rId38"/>
    <p:sldId id="285" r:id="rId39"/>
    <p:sldId id="317" r:id="rId40"/>
    <p:sldId id="286" r:id="rId41"/>
    <p:sldId id="318" r:id="rId42"/>
    <p:sldId id="287" r:id="rId43"/>
    <p:sldId id="288" r:id="rId44"/>
    <p:sldId id="289" r:id="rId45"/>
    <p:sldId id="290" r:id="rId46"/>
    <p:sldId id="291" r:id="rId47"/>
    <p:sldId id="294" r:id="rId48"/>
    <p:sldId id="295" r:id="rId49"/>
    <p:sldId id="296" r:id="rId50"/>
    <p:sldId id="297" r:id="rId51"/>
    <p:sldId id="298" r:id="rId52"/>
    <p:sldId id="319" r:id="rId53"/>
    <p:sldId id="320" r:id="rId54"/>
    <p:sldId id="321" r:id="rId55"/>
    <p:sldId id="299" r:id="rId56"/>
    <p:sldId id="300" r:id="rId57"/>
    <p:sldId id="305" r:id="rId58"/>
    <p:sldId id="322" r:id="rId59"/>
    <p:sldId id="306" r:id="rId60"/>
    <p:sldId id="307" r:id="rId61"/>
    <p:sldId id="308" r:id="rId62"/>
    <p:sldId id="323" r:id="rId63"/>
    <p:sldId id="31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72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40219B8-922B-49E9-AEE1-C7C5FC3EDBEE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3168352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Реализация мероприятий перечня проектов народных инициатив в </a:t>
            </a:r>
            <a:r>
              <a:rPr lang="ru-RU" sz="3200" b="1" dirty="0" err="1" smtClean="0"/>
              <a:t>Боханском</a:t>
            </a:r>
            <a:r>
              <a:rPr lang="ru-RU" sz="3200" b="1" dirty="0" smtClean="0"/>
              <a:t> районе, в 2020 году  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chemeClr val="bg1"/>
                </a:solidFill>
              </a:rPr>
              <a:t>реализовано</a:t>
            </a:r>
            <a:r>
              <a:rPr lang="ru-RU" sz="3200" b="1" dirty="0" smtClean="0"/>
              <a:t> 60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мероприятий на общую сумму 20 144,6 тыс. 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32544"/>
          <a:stretch/>
        </p:blipFill>
        <p:spPr bwMode="auto">
          <a:xfrm>
            <a:off x="1259632" y="3429000"/>
            <a:ext cx="6840760" cy="20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1.8. </a:t>
            </a:r>
            <a:r>
              <a:rPr lang="ru-RU" sz="1800" b="1" dirty="0"/>
              <a:t>Организация проведения текущего ремонта кровли в МБОУ "</a:t>
            </a:r>
            <a:r>
              <a:rPr lang="ru-RU" sz="1800" b="1" dirty="0" err="1"/>
              <a:t>Олонская</a:t>
            </a:r>
            <a:r>
              <a:rPr lang="ru-RU" sz="1800" b="1" dirty="0"/>
              <a:t> СОШ" по адресу: </a:t>
            </a:r>
            <a:r>
              <a:rPr lang="ru-RU" sz="1800" b="1" dirty="0" err="1"/>
              <a:t>с.Олонки</a:t>
            </a:r>
            <a:r>
              <a:rPr lang="ru-RU" sz="1800" b="1" dirty="0"/>
              <a:t>, </a:t>
            </a:r>
            <a:r>
              <a:rPr lang="ru-RU" sz="1800" b="1" dirty="0" err="1"/>
              <a:t>ул.Гагарина</a:t>
            </a:r>
            <a:r>
              <a:rPr lang="ru-RU" sz="1800" b="1" dirty="0"/>
              <a:t>, д.8,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</a:t>
            </a:r>
            <a:r>
              <a:rPr lang="ru-RU" sz="1800" b="1" dirty="0" smtClean="0"/>
              <a:t>– 221,8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Народные Инициативы 2020\ФОТО\Район\Олонская СОШ\Олонская СО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696744" cy="492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1.9. </a:t>
            </a:r>
            <a:r>
              <a:rPr lang="ru-RU" sz="1800" b="1" dirty="0"/>
              <a:t>Организация проведения текущего ремонта системы отопления МБДОУ "Александровский детский сад" по адресу: </a:t>
            </a:r>
            <a:r>
              <a:rPr lang="ru-RU" sz="1800" b="1" dirty="0" err="1"/>
              <a:t>с.Александровское</a:t>
            </a:r>
            <a:r>
              <a:rPr lang="ru-RU" sz="1800" b="1" dirty="0"/>
              <a:t>, </a:t>
            </a:r>
            <a:r>
              <a:rPr lang="ru-RU" sz="1800" b="1" dirty="0" err="1"/>
              <a:t>ул.Ленина</a:t>
            </a:r>
            <a:r>
              <a:rPr lang="ru-RU" sz="1800" b="1" dirty="0"/>
              <a:t>, д.11,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1 115,2 тыс. руб.</a:t>
            </a:r>
            <a:endParaRPr lang="ru-RU" sz="1800" b="1" dirty="0"/>
          </a:p>
        </p:txBody>
      </p:sp>
      <p:pic>
        <p:nvPicPr>
          <p:cNvPr id="10242" name="Picture 2" descr="C:\Users\admin\Desktop\Народные Инициативы 2020\ФОТО\Район\Александровский дсад\20201211_110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37"/>
          <a:stretch/>
        </p:blipFill>
        <p:spPr bwMode="auto">
          <a:xfrm>
            <a:off x="971600" y="1412776"/>
            <a:ext cx="2789862" cy="25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Народные Инициативы 2020\ФОТО\Район\Александровский дсад\20201211_1106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7"/>
          <a:stretch/>
        </p:blipFill>
        <p:spPr bwMode="auto">
          <a:xfrm>
            <a:off x="4499992" y="2276872"/>
            <a:ext cx="3312368" cy="29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Народные Инициативы 2020\ФОТО\Район\Александровский дсад\20201211_1107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76"/>
          <a:stretch/>
        </p:blipFill>
        <p:spPr bwMode="auto">
          <a:xfrm>
            <a:off x="1115616" y="4077072"/>
            <a:ext cx="278986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1.10. </a:t>
            </a:r>
            <a:r>
              <a:rPr lang="ru-RU" sz="1800" b="1" dirty="0"/>
              <a:t>Организация проведения текущего ремонта электропроводки в МБОУ "</a:t>
            </a:r>
            <a:r>
              <a:rPr lang="ru-RU" sz="1800" b="1" dirty="0" err="1"/>
              <a:t>Русиновская</a:t>
            </a:r>
            <a:r>
              <a:rPr lang="ru-RU" sz="1800" b="1" dirty="0"/>
              <a:t> НОШДС"  по адресу: </a:t>
            </a:r>
            <a:r>
              <a:rPr lang="ru-RU" sz="1800" b="1" dirty="0" err="1"/>
              <a:t>д.Русиновка</a:t>
            </a:r>
            <a:r>
              <a:rPr lang="ru-RU" sz="1800" b="1" dirty="0"/>
              <a:t>, </a:t>
            </a:r>
            <a:r>
              <a:rPr lang="ru-RU" sz="1800" b="1" dirty="0" err="1"/>
              <a:t>ул.Ключева</a:t>
            </a:r>
            <a:r>
              <a:rPr lang="ru-RU" sz="1800" b="1" dirty="0"/>
              <a:t>, д.5,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205,0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Народные Инициативы 2020\ФОТО\Район\Русиновская НШДС\IMG-c2117165d45882efdf308ac1528af627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 bwMode="auto">
          <a:xfrm>
            <a:off x="395536" y="1508215"/>
            <a:ext cx="2592288" cy="24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Народные Инициативы 2020\ФОТО\Район\Русиновская НШДС\IMG-e5f2ad8036144c84087157c41c71b8c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08215"/>
            <a:ext cx="53079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Народные Инициативы 2020\ФОТО\Район\Русиновская НШДС\IMG-2861ad4159dc95e031d362a6a4725a0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5616624" cy="25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1.11</a:t>
            </a:r>
            <a:r>
              <a:rPr lang="ru-RU" sz="1800" b="1" dirty="0"/>
              <a:t>. Организация проведения текущего ремонта электропроводки в МБОУ "</a:t>
            </a:r>
            <a:r>
              <a:rPr lang="ru-RU" sz="1800" b="1" dirty="0" err="1"/>
              <a:t>Грязнинская</a:t>
            </a:r>
            <a:r>
              <a:rPr lang="ru-RU" sz="1800" b="1" dirty="0"/>
              <a:t> НШ"  по адресу: </a:t>
            </a:r>
            <a:r>
              <a:rPr lang="ru-RU" sz="1800" b="1" dirty="0" err="1"/>
              <a:t>д.Грязная</a:t>
            </a:r>
            <a:r>
              <a:rPr lang="ru-RU" sz="1800" b="1" dirty="0"/>
              <a:t>, </a:t>
            </a:r>
            <a:r>
              <a:rPr lang="ru-RU" sz="1800" b="1" dirty="0" err="1"/>
              <a:t>ул.Пионерская</a:t>
            </a:r>
            <a:r>
              <a:rPr lang="ru-RU" sz="1800" b="1" dirty="0"/>
              <a:t>, д.3,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207,7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Народные Инициативы 2020\ФОТО\Район\Русиновская НШДС\IMG-5765539736e9079726aab13d345caec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7" y="1916832"/>
            <a:ext cx="7699813" cy="35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1.12. </a:t>
            </a:r>
            <a:r>
              <a:rPr lang="ru-RU" sz="1800" b="1" dirty="0"/>
              <a:t>Приобретение лесного огнетушителя ЕРМАК РП-15+ (объем 15л, гидропульт из цветного металла</a:t>
            </a:r>
            <a:r>
              <a:rPr lang="ru-RU" sz="1800" b="1" dirty="0" smtClean="0"/>
              <a:t>) 3 шт. </a:t>
            </a:r>
            <a:r>
              <a:rPr lang="ru-RU" sz="1800" b="1" dirty="0" smtClean="0"/>
              <a:t>– 13,95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Народные Инициативы 2020\ФОТО\Район\Огнетушитель Ермак 15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63964"/>
            <a:ext cx="4345285" cy="49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1.13. </a:t>
            </a:r>
            <a:r>
              <a:rPr lang="ru-RU" sz="1800" b="1" dirty="0"/>
              <a:t>Приобретение полуприцепа-цистерны  тракторной ЛКТ-3,5П (с системой </a:t>
            </a:r>
            <a:r>
              <a:rPr lang="ru-RU" sz="1800" b="1" dirty="0" smtClean="0"/>
              <a:t>само</a:t>
            </a:r>
            <a:r>
              <a:rPr lang="en-US" sz="1800" b="1" dirty="0" smtClean="0"/>
              <a:t>-</a:t>
            </a:r>
            <a:r>
              <a:rPr lang="ru-RU" sz="1800" b="1" dirty="0" smtClean="0"/>
              <a:t>закачки </a:t>
            </a:r>
            <a:r>
              <a:rPr lang="ru-RU" sz="1800" b="1" dirty="0"/>
              <a:t>и пожаротушения</a:t>
            </a:r>
            <a:r>
              <a:rPr lang="ru-RU" sz="1800" b="1" dirty="0" smtClean="0"/>
              <a:t>) – 410,0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Народные Инициативы 2020\ФОТО\Район\20201210_150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06764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1.14. </a:t>
            </a:r>
            <a:r>
              <a:rPr lang="ru-RU" sz="1800" b="1" dirty="0"/>
              <a:t>Ограждение площадки (Полигон ТБО)  </a:t>
            </a:r>
            <a:r>
              <a:rPr lang="ru-RU" sz="1800" b="1" dirty="0" err="1"/>
              <a:t>п.Бохан</a:t>
            </a:r>
            <a:r>
              <a:rPr lang="ru-RU" sz="1800" b="1" dirty="0"/>
              <a:t>, в 1 км на северо-запад в направлении от микрорайона Южный </a:t>
            </a:r>
            <a:r>
              <a:rPr lang="ru-RU" sz="1800" b="1" dirty="0" err="1"/>
              <a:t>п.Бохан</a:t>
            </a:r>
            <a:r>
              <a:rPr lang="ru-RU" sz="1800" b="1" dirty="0"/>
              <a:t>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</a:t>
            </a:r>
            <a:r>
              <a:rPr lang="ru-RU" sz="1800" b="1" dirty="0" smtClean="0"/>
              <a:t>– 390,5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Народные Инициативы 2020\ФОТО\Район\Забор Полигон ТК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88840"/>
            <a:ext cx="8001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1.15. </a:t>
            </a:r>
            <a:r>
              <a:rPr lang="ru-RU" sz="1800" b="1" dirty="0"/>
              <a:t>Организация проведения текущего ремонта в ДОЛ "Чайка" </a:t>
            </a:r>
            <a:r>
              <a:rPr lang="ru-RU" sz="1800" b="1" dirty="0" err="1"/>
              <a:t>с.Александровское</a:t>
            </a:r>
            <a:r>
              <a:rPr lang="ru-RU" sz="1800" b="1" dirty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18,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59,4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admin\Desktop\Народные Инициативы 2020\ФОТО\Район\Чайка\IMG-12f142486362c7b157aeb945767820c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3483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Народные Инициативы 2020\ФОТО\Район\Чайка\IMG-33db8ebab12a1ff192865233573c54d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0197"/>
            <a:ext cx="3312368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1.16. </a:t>
            </a:r>
            <a:r>
              <a:rPr lang="ru-RU" sz="1800" b="1" dirty="0"/>
              <a:t>Организация проведения ремонта технологического оборудования МБДОУ "Александровский детский сад" </a:t>
            </a:r>
            <a:r>
              <a:rPr lang="ru-RU" sz="1800" b="1" dirty="0" err="1"/>
              <a:t>с.Александровское</a:t>
            </a:r>
            <a:r>
              <a:rPr lang="ru-RU" sz="1800" b="1" dirty="0"/>
              <a:t>, </a:t>
            </a:r>
            <a:r>
              <a:rPr lang="ru-RU" sz="1800" b="1" dirty="0" err="1"/>
              <a:t>ул.Ленина</a:t>
            </a:r>
            <a:r>
              <a:rPr lang="ru-RU" sz="1800" b="1" dirty="0"/>
              <a:t>, 11,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- 39,2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Народные Инициативы 2020\ФОТО\Район\Александровский дсад\20201211_11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1.17</a:t>
            </a:r>
            <a:r>
              <a:rPr lang="ru-RU" sz="1800" b="1" dirty="0"/>
              <a:t>. Организация проведения текущего ремонта в санузлах МБДОУ "</a:t>
            </a:r>
            <a:r>
              <a:rPr lang="ru-RU" sz="1800" b="1" dirty="0" err="1"/>
              <a:t>Боханский</a:t>
            </a:r>
            <a:r>
              <a:rPr lang="ru-RU" sz="1800" b="1" dirty="0"/>
              <a:t> детский сад №2"  </a:t>
            </a:r>
            <a:r>
              <a:rPr lang="ru-RU" sz="1800" b="1" dirty="0" err="1"/>
              <a:t>п.Бохан</a:t>
            </a:r>
            <a:r>
              <a:rPr lang="ru-RU" sz="1800" b="1" dirty="0"/>
              <a:t>, </a:t>
            </a:r>
            <a:r>
              <a:rPr lang="ru-RU" sz="1800" b="1" dirty="0" err="1"/>
              <a:t>ул.Карла</a:t>
            </a:r>
            <a:r>
              <a:rPr lang="ru-RU" sz="1800" b="1" dirty="0"/>
              <a:t> Маркса, д.28,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71,7 тыс. руб.</a:t>
            </a:r>
            <a:endParaRPr lang="ru-RU" sz="1800" b="1" dirty="0"/>
          </a:p>
        </p:txBody>
      </p:sp>
      <p:pic>
        <p:nvPicPr>
          <p:cNvPr id="18434" name="Picture 2" descr="C:\Users\admin\Desktop\Народные Инициативы 2020\ФОТО\Район\Боханский дсад №2\20201211_115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134222" cy="39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93610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Показатели реализации проекта Народные инициативы</a:t>
            </a:r>
            <a:endParaRPr lang="ru-RU" sz="24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562129"/>
              </p:ext>
            </p:extLst>
          </p:nvPr>
        </p:nvGraphicFramePr>
        <p:xfrm>
          <a:off x="467544" y="1484783"/>
          <a:ext cx="8280921" cy="4824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014"/>
                <a:gridCol w="2070014"/>
                <a:gridCol w="2070014"/>
                <a:gridCol w="2070879"/>
              </a:tblGrid>
              <a:tr h="703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годам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Поселения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 (тыс. руб.)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мероприятий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10452,2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10160,5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19396,2(6380,4)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57(5)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8811, 1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6094,8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5706,2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5816,5(6904,2)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27(17)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6869,5(6869,5)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20(35)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7236,2(7192,3)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16(37)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1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12863,9(7280,7)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38(22)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03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 2021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5325,2(7135,1)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0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</a:t>
            </a:r>
            <a:r>
              <a:rPr lang="en-US" sz="1800" b="1" dirty="0" smtClean="0"/>
              <a:t>8</a:t>
            </a:r>
            <a:r>
              <a:rPr lang="ru-RU" sz="1800" b="1" dirty="0"/>
              <a:t>. Организация проведения текущего ремонта котельной в МБОУ "</a:t>
            </a:r>
            <a:r>
              <a:rPr lang="ru-RU" sz="1800" b="1" dirty="0" err="1"/>
              <a:t>Шунтинская</a:t>
            </a:r>
            <a:r>
              <a:rPr lang="ru-RU" sz="1800" b="1" dirty="0"/>
              <a:t> НШДС" </a:t>
            </a:r>
            <a:r>
              <a:rPr lang="ru-RU" sz="1800" b="1" dirty="0" err="1"/>
              <a:t>д.Шунта</a:t>
            </a:r>
            <a:r>
              <a:rPr lang="ru-RU" sz="1800" b="1" dirty="0"/>
              <a:t>, </a:t>
            </a:r>
            <a:r>
              <a:rPr lang="ru-RU" sz="1800" b="1" dirty="0" err="1"/>
              <a:t>ул.Депутатская</a:t>
            </a:r>
            <a:r>
              <a:rPr lang="ru-RU" sz="1800" b="1" dirty="0"/>
              <a:t>, 10А,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en-US" sz="1800" b="1" dirty="0" smtClean="0"/>
              <a:t>– 77,0 </a:t>
            </a:r>
            <a:r>
              <a:rPr lang="ru-RU" sz="1800" b="1" dirty="0" smtClean="0"/>
              <a:t>тыс. руб.</a:t>
            </a:r>
            <a:endParaRPr lang="ru-RU" sz="1800" b="1" dirty="0"/>
          </a:p>
        </p:txBody>
      </p:sp>
      <p:pic>
        <p:nvPicPr>
          <p:cNvPr id="20482" name="Picture 2" descr="C:\Users\admin\Desktop\Народные Инициативы 2020\ФОТО\Район\Шунтинская НШДС\1607658075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591399" cy="4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Народные Инициативы 2020\ФОТО\Район\Шунтинская НШДС\1607658074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331196" cy="3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</a:t>
            </a:r>
            <a:r>
              <a:rPr lang="en-US" sz="1800" b="1" dirty="0" smtClean="0"/>
              <a:t>9</a:t>
            </a:r>
            <a:r>
              <a:rPr lang="ru-RU" sz="1800" b="1" dirty="0"/>
              <a:t>. Организация проведения текущего ремонта ограждения отопительных приборов в МБОУ "</a:t>
            </a:r>
            <a:r>
              <a:rPr lang="ru-RU" sz="1800" b="1" dirty="0" err="1"/>
              <a:t>Буретская</a:t>
            </a:r>
            <a:r>
              <a:rPr lang="ru-RU" sz="1800" b="1" dirty="0"/>
              <a:t> СОШ" </a:t>
            </a:r>
            <a:r>
              <a:rPr lang="ru-RU" sz="1800" b="1" dirty="0" err="1"/>
              <a:t>с.Буреть</a:t>
            </a:r>
            <a:r>
              <a:rPr lang="ru-RU" sz="1800" b="1" dirty="0"/>
              <a:t>, </a:t>
            </a:r>
            <a:r>
              <a:rPr lang="ru-RU" sz="1800" b="1" dirty="0" err="1"/>
              <a:t>ул.Космонавтов</a:t>
            </a:r>
            <a:r>
              <a:rPr lang="ru-RU" sz="1800" b="1" dirty="0"/>
              <a:t>, 25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</a:t>
            </a:r>
            <a:r>
              <a:rPr lang="en-US" sz="1800" b="1" dirty="0" smtClean="0"/>
              <a:t> – 34,0 </a:t>
            </a:r>
            <a:r>
              <a:rPr lang="ru-RU" sz="1800" b="1" dirty="0" smtClean="0"/>
              <a:t>тыс. руб.</a:t>
            </a:r>
            <a:endParaRPr lang="ru-RU" sz="1800" b="1" dirty="0"/>
          </a:p>
        </p:txBody>
      </p:sp>
      <p:pic>
        <p:nvPicPr>
          <p:cNvPr id="21506" name="Picture 2" descr="C:\Users\admin\Desktop\Народные Инициативы 2020\ФОТО\Район\Буретская СОШ\IMG-87b284186ccd5976664e09708bfd1a42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8" b="18301"/>
          <a:stretch/>
        </p:blipFill>
        <p:spPr bwMode="auto">
          <a:xfrm>
            <a:off x="420600" y="1988840"/>
            <a:ext cx="809390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</a:t>
            </a:r>
            <a:r>
              <a:rPr lang="en-US" sz="1800" b="1" dirty="0" smtClean="0"/>
              <a:t>20</a:t>
            </a:r>
            <a:r>
              <a:rPr lang="ru-RU" sz="1800" b="1" dirty="0"/>
              <a:t>. Организация проведения текущего ремонта системы  водоснабжения, водоотведения МБДОУ "Красно-</a:t>
            </a:r>
            <a:r>
              <a:rPr lang="ru-RU" sz="1800" b="1" dirty="0" err="1"/>
              <a:t>Буретская</a:t>
            </a:r>
            <a:r>
              <a:rPr lang="ru-RU" sz="1800" b="1" dirty="0"/>
              <a:t> НШДС" </a:t>
            </a:r>
            <a:r>
              <a:rPr lang="ru-RU" sz="1800" b="1" dirty="0" err="1"/>
              <a:t>д.Красная</a:t>
            </a:r>
            <a:r>
              <a:rPr lang="ru-RU" sz="1800" b="1" dirty="0"/>
              <a:t> Буреть </a:t>
            </a:r>
            <a:r>
              <a:rPr lang="ru-RU" sz="1800" b="1" dirty="0" err="1"/>
              <a:t>ул.Мира</a:t>
            </a:r>
            <a:r>
              <a:rPr lang="ru-RU" sz="1800" b="1" dirty="0"/>
              <a:t>, 17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</a:t>
            </a:r>
            <a:r>
              <a:rPr lang="en-US" sz="1800" b="1" dirty="0" smtClean="0"/>
              <a:t> – </a:t>
            </a:r>
            <a:r>
              <a:rPr lang="en-US" sz="1800" b="1" dirty="0" smtClean="0"/>
              <a:t>34</a:t>
            </a:r>
            <a:r>
              <a:rPr lang="ru-RU" sz="1800" b="1" dirty="0" smtClean="0"/>
              <a:t>0</a:t>
            </a:r>
            <a:r>
              <a:rPr lang="en-US" sz="1800" b="1" dirty="0" smtClean="0"/>
              <a:t>,0 </a:t>
            </a:r>
            <a:r>
              <a:rPr lang="ru-RU" sz="1800" b="1" dirty="0" smtClean="0"/>
              <a:t>тыс. руб.</a:t>
            </a:r>
            <a:endParaRPr lang="ru-RU" sz="1800" b="1" dirty="0"/>
          </a:p>
        </p:txBody>
      </p:sp>
      <p:pic>
        <p:nvPicPr>
          <p:cNvPr id="22530" name="Picture 2" descr="C:\Users\admin\Desktop\Народные Инициативы 2020\ФОТО\Район\Красно-Буретская НШДС\IMG-611938bf109d1e39fc1989dd4514164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</a:t>
            </a:r>
            <a:r>
              <a:rPr lang="en-US" sz="1800" b="1" dirty="0" smtClean="0"/>
              <a:t>21</a:t>
            </a:r>
            <a:r>
              <a:rPr lang="ru-RU" sz="1800" b="1" dirty="0"/>
              <a:t>. Организация проведения текущего ремонта системы отопления в МБОУ "</a:t>
            </a:r>
            <a:r>
              <a:rPr lang="ru-RU" sz="1800" b="1" dirty="0" err="1"/>
              <a:t>Хандагайская</a:t>
            </a:r>
            <a:r>
              <a:rPr lang="ru-RU" sz="1800" b="1" dirty="0"/>
              <a:t> НОШДС"  по адресу: </a:t>
            </a:r>
            <a:r>
              <a:rPr lang="ru-RU" sz="1800" b="1" dirty="0" err="1"/>
              <a:t>д.Хандагай</a:t>
            </a:r>
            <a:r>
              <a:rPr lang="ru-RU" sz="1800" b="1" dirty="0"/>
              <a:t>, </a:t>
            </a:r>
            <a:r>
              <a:rPr lang="ru-RU" sz="1800" b="1" dirty="0" err="1"/>
              <a:t>ул.Комсомольская</a:t>
            </a:r>
            <a:r>
              <a:rPr lang="ru-RU" sz="1800" b="1" dirty="0"/>
              <a:t>, д.18,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</a:t>
            </a:r>
            <a:r>
              <a:rPr lang="en-US" sz="1800" b="1" dirty="0" smtClean="0"/>
              <a:t> – 51,8 </a:t>
            </a:r>
            <a:r>
              <a:rPr lang="ru-RU" sz="1800" b="1" dirty="0" smtClean="0"/>
              <a:t>тыс. руб.</a:t>
            </a:r>
            <a:endParaRPr lang="ru-RU" sz="1800" b="1" dirty="0"/>
          </a:p>
        </p:txBody>
      </p:sp>
      <p:pic>
        <p:nvPicPr>
          <p:cNvPr id="23554" name="Picture 2" descr="C:\Users\admin\Desktop\Народные Инициативы 2020\ФОТО\Район\Хандагайская НОШДС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1.22</a:t>
            </a:r>
            <a:r>
              <a:rPr lang="ru-RU" sz="1800" b="1" dirty="0"/>
              <a:t>. Организация проведения текущего ремонта кабинета здания редакции газеты "Сельская правда" </a:t>
            </a:r>
            <a:r>
              <a:rPr lang="ru-RU" sz="1800" b="1" dirty="0" err="1"/>
              <a:t>п.Бохан</a:t>
            </a:r>
            <a:r>
              <a:rPr lang="ru-RU" sz="1800" b="1" dirty="0"/>
              <a:t>, </a:t>
            </a:r>
            <a:r>
              <a:rPr lang="ru-RU" sz="1800" b="1" dirty="0" err="1"/>
              <a:t>пер.Типографский</a:t>
            </a:r>
            <a:r>
              <a:rPr lang="ru-RU" sz="1800" b="1" dirty="0"/>
              <a:t>, 1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275,0 тыс. руб.</a:t>
            </a:r>
            <a:endParaRPr lang="ru-RU" sz="1800" b="1" dirty="0"/>
          </a:p>
        </p:txBody>
      </p:sp>
      <p:pic>
        <p:nvPicPr>
          <p:cNvPr id="19458" name="Picture 2" descr="C:\Users\admin\Desktop\Народные Инициативы 2020\ФОТО\Район\Семонт помещения сельской правды\IMG-f8863f9debcc416632be3f8692d75a2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9295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\Desktop\Народные Инициативы 2020\ФОТО\Район\Семонт помещения сельской правды\IMG-a643a43678c249391510f5d10d507dd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3680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admin\Desktop\Народные Инициативы 2020\ФОТО\Район\Семонт помещения сельской правды\IMG-fcd0402ccb996936f6e62518492529e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2" y="421515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admin\Desktop\Народные Инициативы 2020\ФОТО\Район\Семонт помещения сельской правды\IMG-56b46e12c860042cae3c371fad782c3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10515"/>
            <a:ext cx="3344288" cy="25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92696"/>
            <a:ext cx="8435281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2.1.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легкового автомобиля ( LADA </a:t>
            </a:r>
            <a:r>
              <a:rPr lang="ru-RU" sz="1800" b="1" dirty="0" err="1">
                <a:solidFill>
                  <a:schemeClr val="bg1"/>
                </a:solidFill>
              </a:rPr>
              <a:t>Largus</a:t>
            </a:r>
            <a:r>
              <a:rPr lang="ru-RU" sz="1800" b="1" dirty="0">
                <a:solidFill>
                  <a:schemeClr val="bg1"/>
                </a:solidFill>
              </a:rPr>
              <a:t> универсал) для нужд учреждения культуры МБУК </a:t>
            </a:r>
            <a:r>
              <a:rPr lang="ru-RU" sz="1800" b="1" dirty="0" smtClean="0">
                <a:solidFill>
                  <a:schemeClr val="bg1"/>
                </a:solidFill>
              </a:rPr>
              <a:t>«Александровский </a:t>
            </a:r>
            <a:r>
              <a:rPr lang="ru-RU" sz="1800" b="1" dirty="0">
                <a:solidFill>
                  <a:schemeClr val="bg1"/>
                </a:solidFill>
              </a:rPr>
              <a:t>социально культурный </a:t>
            </a:r>
            <a:r>
              <a:rPr lang="ru-RU" sz="1800" b="1" dirty="0" smtClean="0">
                <a:solidFill>
                  <a:schemeClr val="bg1"/>
                </a:solidFill>
              </a:rPr>
              <a:t>центр» – 749,3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60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2. МО «Александровское» - 749,3 тыс. рублей</a:t>
            </a:r>
            <a:endParaRPr lang="ru-RU" sz="2000" b="1" dirty="0"/>
          </a:p>
        </p:txBody>
      </p:sp>
      <p:pic>
        <p:nvPicPr>
          <p:cNvPr id="24578" name="Picture 2" descr="C:\Users\admin\Desktop\Народные Инициативы 2020\ФОТО\Александровское\Лада - Ларг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115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3.1. </a:t>
            </a:r>
            <a:r>
              <a:rPr lang="ru-RU" sz="1800" b="1" dirty="0">
                <a:solidFill>
                  <a:schemeClr val="bg1"/>
                </a:solidFill>
              </a:rPr>
              <a:t>Обустройство пешеходной дорожки в </a:t>
            </a:r>
            <a:r>
              <a:rPr lang="ru-RU" sz="1800" b="1" dirty="0" err="1">
                <a:solidFill>
                  <a:schemeClr val="bg1"/>
                </a:solidFill>
              </a:rPr>
              <a:t>п.Бохан</a:t>
            </a:r>
            <a:r>
              <a:rPr lang="ru-RU" sz="1800" b="1" dirty="0">
                <a:solidFill>
                  <a:schemeClr val="bg1"/>
                </a:solidFill>
              </a:rPr>
              <a:t> по </a:t>
            </a:r>
            <a:r>
              <a:rPr lang="ru-RU" sz="1800" b="1" dirty="0" err="1">
                <a:solidFill>
                  <a:schemeClr val="bg1"/>
                </a:solidFill>
              </a:rPr>
              <a:t>ул.Колхозная</a:t>
            </a:r>
            <a:r>
              <a:rPr lang="ru-RU" sz="1800" b="1" dirty="0">
                <a:solidFill>
                  <a:schemeClr val="bg1"/>
                </a:solidFill>
              </a:rPr>
              <a:t> и </a:t>
            </a:r>
            <a:r>
              <a:rPr lang="ru-RU" sz="1800" b="1" dirty="0" err="1">
                <a:solidFill>
                  <a:schemeClr val="bg1"/>
                </a:solidFill>
              </a:rPr>
              <a:t>ул.Ленина</a:t>
            </a:r>
            <a:r>
              <a:rPr lang="ru-RU" sz="1800" b="1" dirty="0">
                <a:solidFill>
                  <a:schemeClr val="bg1"/>
                </a:solidFill>
              </a:rPr>
              <a:t>(от пересечения улиц Кирова и Колхозная до пересечения улиц Ленина и </a:t>
            </a:r>
            <a:r>
              <a:rPr lang="ru-RU" sz="1800" b="1" dirty="0" err="1">
                <a:solidFill>
                  <a:schemeClr val="bg1"/>
                </a:solidFill>
              </a:rPr>
              <a:t>Доржи</a:t>
            </a:r>
            <a:r>
              <a:rPr lang="ru-RU" sz="1800" b="1" dirty="0">
                <a:solidFill>
                  <a:schemeClr val="bg1"/>
                </a:solidFill>
              </a:rPr>
              <a:t> Банзарова</a:t>
            </a:r>
            <a:r>
              <a:rPr lang="ru-RU" sz="1800" b="1" dirty="0" smtClean="0">
                <a:solidFill>
                  <a:schemeClr val="bg1"/>
                </a:solidFill>
              </a:rPr>
              <a:t>) – 2 217,2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3. МО «Бохан» , 2 715,2 тыс. рублей</a:t>
            </a:r>
            <a:endParaRPr lang="ru-RU" sz="2000" b="1" dirty="0"/>
          </a:p>
        </p:txBody>
      </p:sp>
      <p:pic>
        <p:nvPicPr>
          <p:cNvPr id="25602" name="Picture 2" descr="C:\Users\admin\Desktop\Народные Инициативы 2020\ФОТО\Бохан\_IMG_20201216_100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75430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\Desktop\Народные Инициативы 2020\ФОТО\Бохан\до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/>
          <a:stretch/>
        </p:blipFill>
        <p:spPr bwMode="auto">
          <a:xfrm>
            <a:off x="467544" y="1556791"/>
            <a:ext cx="2376264" cy="48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\Desktop\Народные Инициативы 2020\ФОТО\Бохан\IMG_20201216_1010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20453" r="16468"/>
          <a:stretch/>
        </p:blipFill>
        <p:spPr bwMode="auto">
          <a:xfrm rot="5400000">
            <a:off x="5429015" y="2643942"/>
            <a:ext cx="4114803" cy="26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3.2</a:t>
            </a:r>
            <a:r>
              <a:rPr lang="ru-RU" sz="1800" b="1" dirty="0">
                <a:solidFill>
                  <a:schemeClr val="bg1"/>
                </a:solidFill>
              </a:rPr>
              <a:t>. Проведение ремонта автомобильных дорог местного значения по улице Школьной(от пересечения  улиц Карла Маркса и Школьная до пересечения улиц Российская и Школьная</a:t>
            </a:r>
            <a:r>
              <a:rPr lang="ru-RU" sz="1800" b="1" dirty="0" smtClean="0">
                <a:solidFill>
                  <a:schemeClr val="bg1"/>
                </a:solidFill>
              </a:rPr>
              <a:t>) – 191,5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C:\Users\admin\Desktop\Народные Инициативы 2020\ФОТО\Бохан\ремонт дороги ул.Школьна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87"/>
          <a:stretch/>
        </p:blipFill>
        <p:spPr bwMode="auto">
          <a:xfrm>
            <a:off x="1763688" y="1478927"/>
            <a:ext cx="5184576" cy="52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3.3</a:t>
            </a:r>
            <a:r>
              <a:rPr lang="ru-RU" sz="1800" b="1" dirty="0">
                <a:solidFill>
                  <a:schemeClr val="bg1"/>
                </a:solidFill>
              </a:rPr>
              <a:t>. Проведение ремонта автомобильных дорог местного значения по переулку </a:t>
            </a:r>
            <a:r>
              <a:rPr lang="ru-RU" sz="1800" b="1" dirty="0" smtClean="0">
                <a:solidFill>
                  <a:schemeClr val="bg1"/>
                </a:solidFill>
              </a:rPr>
              <a:t>Луговому – 306,4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7651" name="Picture 3" descr="C:\Users\admin\Desktop\Народные Инициативы 2020\ФОТО\Бохан\пер.Луговой,пос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82" y="1412776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1368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4.1.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оборудования системы оповещения и </a:t>
            </a:r>
            <a:r>
              <a:rPr lang="ru-RU" sz="1800" b="1" dirty="0" smtClean="0">
                <a:solidFill>
                  <a:schemeClr val="bg1"/>
                </a:solidFill>
              </a:rPr>
              <a:t>выполнение </a:t>
            </a:r>
            <a:r>
              <a:rPr lang="ru-RU" sz="1800" b="1" dirty="0">
                <a:solidFill>
                  <a:schemeClr val="bg1"/>
                </a:solidFill>
              </a:rPr>
              <a:t>пусконаладочных работ на территории </a:t>
            </a:r>
            <a:r>
              <a:rPr lang="ru-RU" sz="1800" b="1" dirty="0" err="1">
                <a:solidFill>
                  <a:schemeClr val="bg1"/>
                </a:solidFill>
              </a:rPr>
              <a:t>с.Буреть</a:t>
            </a:r>
            <a:r>
              <a:rPr lang="ru-RU" sz="1800" b="1" dirty="0">
                <a:solidFill>
                  <a:schemeClr val="bg1"/>
                </a:solidFill>
              </a:rPr>
              <a:t>, ул. Центральная, </a:t>
            </a:r>
            <a:r>
              <a:rPr lang="ru-RU" sz="1800" b="1" dirty="0" smtClean="0">
                <a:solidFill>
                  <a:schemeClr val="bg1"/>
                </a:solidFill>
              </a:rPr>
              <a:t>27 –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299,0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4. МО «Буреть» - 698,2 тыс. рублей</a:t>
            </a:r>
            <a:endParaRPr lang="ru-RU" sz="2000" b="1" dirty="0"/>
          </a:p>
        </p:txBody>
      </p:sp>
      <p:pic>
        <p:nvPicPr>
          <p:cNvPr id="28674" name="Picture 2" descr="C:\Users\admin\Desktop\Народные Инициативы 2020\ФОТО\Буреть\оповещ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568952" cy="187220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1. МО «</a:t>
            </a:r>
            <a:r>
              <a:rPr lang="ru-RU" b="1" dirty="0" err="1" smtClean="0">
                <a:solidFill>
                  <a:schemeClr val="bg1"/>
                </a:solidFill>
              </a:rPr>
              <a:t>Боханский</a:t>
            </a:r>
            <a:r>
              <a:rPr lang="ru-RU" b="1" dirty="0" smtClean="0">
                <a:solidFill>
                  <a:schemeClr val="bg1"/>
                </a:solidFill>
              </a:rPr>
              <a:t> район» - 7 280,7 </a:t>
            </a:r>
            <a:r>
              <a:rPr lang="ru-RU" b="1" dirty="0" err="1" smtClean="0">
                <a:solidFill>
                  <a:schemeClr val="bg1"/>
                </a:solidFill>
              </a:rPr>
              <a:t>тыс.руб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ru-RU" b="1" dirty="0" smtClean="0">
                <a:solidFill>
                  <a:schemeClr val="bg1"/>
                </a:solidFill>
              </a:rPr>
              <a:t>1.1. </a:t>
            </a:r>
            <a:r>
              <a:rPr lang="ru-RU" b="1" dirty="0">
                <a:solidFill>
                  <a:schemeClr val="bg1"/>
                </a:solidFill>
              </a:rPr>
              <a:t>Организация проведения текущего ремонта электропроводки в МБОУ "</a:t>
            </a:r>
            <a:r>
              <a:rPr lang="ru-RU" b="1" dirty="0" err="1">
                <a:solidFill>
                  <a:schemeClr val="bg1"/>
                </a:solidFill>
              </a:rPr>
              <a:t>Хандагайская</a:t>
            </a:r>
            <a:r>
              <a:rPr lang="ru-RU" b="1" dirty="0">
                <a:solidFill>
                  <a:schemeClr val="bg1"/>
                </a:solidFill>
              </a:rPr>
              <a:t> НОШДС"  по адресу: </a:t>
            </a:r>
            <a:r>
              <a:rPr lang="ru-RU" b="1" dirty="0" err="1">
                <a:solidFill>
                  <a:schemeClr val="bg1"/>
                </a:solidFill>
              </a:rPr>
              <a:t>д.Хандагай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ул.Комсомольская</a:t>
            </a:r>
            <a:r>
              <a:rPr lang="ru-RU" b="1" dirty="0">
                <a:solidFill>
                  <a:schemeClr val="bg1"/>
                </a:solidFill>
              </a:rPr>
              <a:t>, д.18,  </a:t>
            </a:r>
            <a:r>
              <a:rPr lang="ru-RU" b="1" dirty="0" err="1">
                <a:solidFill>
                  <a:schemeClr val="bg1"/>
                </a:solidFill>
              </a:rPr>
              <a:t>Боханского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района – 339,9 </a:t>
            </a:r>
            <a:r>
              <a:rPr lang="ru-RU" b="1" dirty="0" err="1" smtClean="0">
                <a:solidFill>
                  <a:schemeClr val="bg1"/>
                </a:solidFill>
              </a:rPr>
              <a:t>тыс.руб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admin\Desktop\Народные Инициативы 2020\ФОТО\Район\Хандагайская НОШДС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7" y="2482865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ародные Инициативы 2020\ФОТО\Район\Хандагайская НОШДС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154977" cy="23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ародные Инициативы 2020\ФОТО\Район\Хандагайская НОШДС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295054" cy="24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4.2. </a:t>
            </a:r>
            <a:r>
              <a:rPr lang="ru-RU" sz="1800" b="1" dirty="0"/>
              <a:t>Организация проведения текущего ремонта водонапорной башни по ул. Депутатская с. </a:t>
            </a:r>
            <a:r>
              <a:rPr lang="ru-RU" sz="1800" b="1" dirty="0" smtClean="0"/>
              <a:t>Буреть – 146,3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admin\Desktop\Народные Инициативы 2020\ФОТО\Буреть\Водокачка\в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4.3</a:t>
            </a:r>
            <a:r>
              <a:rPr lang="ru-RU" sz="1800" b="1" dirty="0"/>
              <a:t>. Приобретение мебели и оргтехники для МБУК </a:t>
            </a:r>
            <a:r>
              <a:rPr lang="ru-RU" sz="1800" b="1" dirty="0" smtClean="0"/>
              <a:t>«СКЦ Ангара» </a:t>
            </a:r>
            <a:r>
              <a:rPr lang="ru-RU" sz="1800" b="1" dirty="0"/>
              <a:t>МО </a:t>
            </a:r>
            <a:r>
              <a:rPr lang="ru-RU" sz="1800" b="1" dirty="0" smtClean="0"/>
              <a:t>«Буреть» -</a:t>
            </a:r>
            <a:br>
              <a:rPr lang="ru-RU" sz="1800" b="1" dirty="0" smtClean="0"/>
            </a:br>
            <a:r>
              <a:rPr lang="ru-RU" sz="1800" b="1" dirty="0" smtClean="0"/>
              <a:t>252,9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Народные Инициативы 2020\ФОТО\Буреть\Мебель\IMG-66e8fe1655dc6775ffe88188c92e590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73" y="1333094"/>
            <a:ext cx="28353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admin\Desktop\Народные Инициативы 2020\ФОТО\Буреть\Мебель\IMG-15ebd8021fd19f5add9a0f295ea4621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67719"/>
            <a:ext cx="4003747" cy="53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admin\Desktop\Народные Инициативы 2020\ФОТО\Буреть\Орг. техника\IMG-687d999ef2038086d619aecc2a294e2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245927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1296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5.1.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уличного спортивного оборудования (тренажеры уличные, стол теннисный антивандальный, ворота футбольные в д. Логанова на ул. Трудовая,20; тренажеры уличные, стол теннисный, качели, карусель в с. Казачье на ул. Мира, 60 А) (Установка при трудовом участии местного населения</a:t>
            </a:r>
            <a:r>
              <a:rPr lang="ru-RU" sz="1800" b="1" dirty="0" smtClean="0">
                <a:solidFill>
                  <a:schemeClr val="bg1"/>
                </a:solidFill>
              </a:rPr>
              <a:t>) – 300,0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5. МО «Казачье» - 801,1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31746" name="Picture 2" descr="C:\Users\admin\Desktop\Народные Инициативы 2020\ФОТО\Казачье\IMG_20201221_10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admin\Desktop\Народные Инициативы 2020\ФОТО\Казачье\IMG_20201221_101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admin\Desktop\Народные Инициативы 2020\ФОТО\Казачье\ворота футбольны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27" y="4581128"/>
            <a:ext cx="3528392" cy="21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5.2. </a:t>
            </a:r>
            <a:r>
              <a:rPr lang="ru-RU" sz="1800" b="1" dirty="0"/>
              <a:t>Приобретение и установка видеонаблюдения на детской площадке по ул. Мира, 60А, по ул. Лесная, 39А, около ДК по ул. Мира, 2. </a:t>
            </a:r>
            <a:r>
              <a:rPr lang="ru-RU" sz="1800" b="1" dirty="0" smtClean="0"/>
              <a:t>– 150,0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admin\Desktop\Народные Инициативы 2020\ФОТО\Казачье\IMG_20201221_1015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1" b="18922"/>
          <a:stretch/>
        </p:blipFill>
        <p:spPr bwMode="auto">
          <a:xfrm>
            <a:off x="2123728" y="1124744"/>
            <a:ext cx="4176464" cy="52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5.3. </a:t>
            </a:r>
            <a:r>
              <a:rPr lang="ru-RU" sz="1800" b="1" dirty="0"/>
              <a:t>Приобретение спортивного оборудования для тренажерного зала по адресу с. Казачье, ул. Мира </a:t>
            </a:r>
            <a:r>
              <a:rPr lang="ru-RU" sz="1800" b="1" dirty="0" smtClean="0"/>
              <a:t>2Б – 265,0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admin\Desktop\Народные Инициативы 2020\ФОТО\Казачье\Тренаж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75067"/>
            <a:ext cx="6605240" cy="439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5.4. </a:t>
            </a:r>
            <a:r>
              <a:rPr lang="ru-RU" sz="1800" b="1" dirty="0"/>
              <a:t>Приобретение пиломатериала для текущего ремонта ограждения кладбища в д. Логанова (Ремонт при трудовом участии местного населения</a:t>
            </a:r>
            <a:r>
              <a:rPr lang="ru-RU" sz="1800" b="1" dirty="0" smtClean="0"/>
              <a:t>) – 51,1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admin\Desktop\Народные Инициативы 2020\ФОТО\Казачье\пиломатериал дос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883819" cy="3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5.5. </a:t>
            </a:r>
            <a:r>
              <a:rPr lang="ru-RU" sz="1800" b="1" dirty="0"/>
              <a:t>Приобретение труб для текущего ремонта водопровода в д. Крюкова по ул. </a:t>
            </a:r>
            <a:r>
              <a:rPr lang="ru-RU" sz="1800" b="1" dirty="0" err="1"/>
              <a:t>Кузнецовская</a:t>
            </a:r>
            <a:r>
              <a:rPr lang="ru-RU" sz="1800" b="1" dirty="0"/>
              <a:t> (Ремонт при трудовом участии местного населения</a:t>
            </a:r>
            <a:r>
              <a:rPr lang="ru-RU" sz="1800" b="1" dirty="0" smtClean="0"/>
              <a:t>) – 35,0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35842" name="Picture 2" descr="C:\Users\admin\Desktop\Народные Инициативы 2020\ФОТО\Казачье\Труб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4524524" cy="33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1521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6.1.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труб для прокладки летнего водопровода от водонапорной башни в </a:t>
            </a:r>
            <a:r>
              <a:rPr lang="ru-RU" sz="1800" b="1" dirty="0" err="1">
                <a:solidFill>
                  <a:schemeClr val="bg1"/>
                </a:solidFill>
              </a:rPr>
              <a:t>д.Угольная</a:t>
            </a:r>
            <a:r>
              <a:rPr lang="ru-RU" sz="1800" b="1" dirty="0">
                <a:solidFill>
                  <a:schemeClr val="bg1"/>
                </a:solidFill>
              </a:rPr>
              <a:t> ,</a:t>
            </a:r>
            <a:r>
              <a:rPr lang="ru-RU" sz="1800" b="1" dirty="0" err="1">
                <a:solidFill>
                  <a:schemeClr val="bg1"/>
                </a:solidFill>
              </a:rPr>
              <a:t>ул.Полевая</a:t>
            </a:r>
            <a:r>
              <a:rPr lang="ru-RU" sz="1800" b="1" dirty="0">
                <a:solidFill>
                  <a:schemeClr val="bg1"/>
                </a:solidFill>
              </a:rPr>
              <a:t> 5"А" по </a:t>
            </a:r>
            <a:r>
              <a:rPr lang="ru-RU" sz="1800" b="1" dirty="0" err="1">
                <a:solidFill>
                  <a:schemeClr val="bg1"/>
                </a:solidFill>
              </a:rPr>
              <a:t>ул.Полевая</a:t>
            </a:r>
            <a:r>
              <a:rPr lang="ru-RU" sz="1800" b="1" dirty="0">
                <a:solidFill>
                  <a:schemeClr val="bg1"/>
                </a:solidFill>
              </a:rPr>
              <a:t>, </a:t>
            </a:r>
            <a:r>
              <a:rPr lang="ru-RU" sz="1800" b="1" dirty="0" err="1">
                <a:solidFill>
                  <a:schemeClr val="bg1"/>
                </a:solidFill>
              </a:rPr>
              <a:t>ул.Школьная</a:t>
            </a:r>
            <a:r>
              <a:rPr lang="ru-RU" sz="1800" b="1" dirty="0">
                <a:solidFill>
                  <a:schemeClr val="bg1"/>
                </a:solidFill>
              </a:rPr>
              <a:t>, </a:t>
            </a:r>
            <a:r>
              <a:rPr lang="ru-RU" sz="1800" b="1" dirty="0" err="1">
                <a:solidFill>
                  <a:schemeClr val="bg1"/>
                </a:solidFill>
              </a:rPr>
              <a:t>ул.Новая</a:t>
            </a:r>
            <a:r>
              <a:rPr lang="ru-RU" sz="1800" b="1" dirty="0" smtClean="0">
                <a:solidFill>
                  <a:schemeClr val="bg1"/>
                </a:solidFill>
              </a:rPr>
              <a:t>. (</a:t>
            </a:r>
            <a:r>
              <a:rPr lang="ru-RU" sz="1800" b="1" dirty="0">
                <a:solidFill>
                  <a:schemeClr val="bg1"/>
                </a:solidFill>
              </a:rPr>
              <a:t>Монтаж водопровода при трудовом участии местного населения</a:t>
            </a:r>
            <a:r>
              <a:rPr lang="ru-RU" sz="1800" b="1" dirty="0" smtClean="0">
                <a:solidFill>
                  <a:schemeClr val="bg1"/>
                </a:solidFill>
              </a:rPr>
              <a:t>) – 106,9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6. МО «Каменка» - 721, 9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36866" name="Picture 2" descr="C:\Users\admin\Desktop\Народные Инициативы 2020\ФОТО\Каменка\IMG_20200617_113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t="-22" r="275" b="44750"/>
          <a:stretch/>
        </p:blipFill>
        <p:spPr bwMode="auto">
          <a:xfrm>
            <a:off x="1691680" y="1844824"/>
            <a:ext cx="4090955" cy="40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6.2. </a:t>
            </a:r>
            <a:r>
              <a:rPr lang="ru-RU" sz="1800" b="1" dirty="0"/>
              <a:t>Приобретение труб для прокладки летнего водопровода от водонапорной башни в </a:t>
            </a:r>
            <a:r>
              <a:rPr lang="ru-RU" sz="1800" b="1" dirty="0" err="1"/>
              <a:t>д.Калашникова</a:t>
            </a:r>
            <a:r>
              <a:rPr lang="ru-RU" sz="1800" b="1" dirty="0"/>
              <a:t> ,</a:t>
            </a:r>
            <a:r>
              <a:rPr lang="ru-RU" sz="1800" b="1" dirty="0" err="1"/>
              <a:t>ул.Школьная</a:t>
            </a:r>
            <a:r>
              <a:rPr lang="ru-RU" sz="1800" b="1" dirty="0"/>
              <a:t> 30 по </a:t>
            </a:r>
            <a:r>
              <a:rPr lang="ru-RU" sz="1800" b="1" dirty="0" err="1"/>
              <a:t>ул.Клубная</a:t>
            </a:r>
            <a:r>
              <a:rPr lang="ru-RU" sz="1800" b="1" dirty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ул.Средняя</a:t>
            </a:r>
            <a:r>
              <a:rPr lang="ru-RU" sz="1800" b="1" dirty="0"/>
              <a:t>, </a:t>
            </a:r>
            <a:r>
              <a:rPr lang="ru-RU" sz="1800" b="1" dirty="0" err="1"/>
              <a:t>ул.Новая</a:t>
            </a:r>
            <a:r>
              <a:rPr lang="ru-RU" sz="1800" b="1" dirty="0" smtClean="0"/>
              <a:t>. (</a:t>
            </a:r>
            <a:r>
              <a:rPr lang="ru-RU" sz="1800" b="1" dirty="0"/>
              <a:t>Монтаж водопровода при трудовом участии местного населения</a:t>
            </a:r>
            <a:r>
              <a:rPr lang="ru-RU" sz="1800" b="1" dirty="0" smtClean="0"/>
              <a:t>) – 104,7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admin\Desktop\Народные Инициативы 2020\ФОТО\Каменка\IMG-be7568a657b26061af96efafafb7ceda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8" t="19429"/>
          <a:stretch/>
        </p:blipFill>
        <p:spPr bwMode="auto">
          <a:xfrm>
            <a:off x="467544" y="1700808"/>
            <a:ext cx="3168352" cy="47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admin\Desktop\Народные Инициативы 2020\ФОТО\Каменка\IMG-e4a0e4795b39dae129f41db7f9f911b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b="34976"/>
          <a:stretch/>
        </p:blipFill>
        <p:spPr bwMode="auto">
          <a:xfrm>
            <a:off x="3923928" y="2420888"/>
            <a:ext cx="4050450" cy="27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/>
              <a:t>6.3. Поставка, монтаж водоочистительного оборудования на водонапорную башню </a:t>
            </a:r>
            <a:r>
              <a:rPr lang="ru-RU" sz="1800" b="1" dirty="0" err="1"/>
              <a:t>с.Каменка</a:t>
            </a:r>
            <a:r>
              <a:rPr lang="ru-RU" sz="1800" b="1" dirty="0"/>
              <a:t>, </a:t>
            </a:r>
            <a:r>
              <a:rPr lang="ru-RU" sz="1800" b="1" dirty="0" err="1"/>
              <a:t>ул.Ленина</a:t>
            </a:r>
            <a:r>
              <a:rPr lang="ru-RU" sz="1800" b="1" dirty="0"/>
              <a:t> </a:t>
            </a:r>
            <a:r>
              <a:rPr lang="ru-RU" sz="1800" b="1" dirty="0" smtClean="0"/>
              <a:t>55"А"  - 105,4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admin\Desktop\Народные Инициативы 2020\ФОТО\Каменка\IMG_20201217_121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66578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36815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1.2</a:t>
            </a:r>
            <a:r>
              <a:rPr lang="ru-RU" sz="1800" b="1" dirty="0"/>
              <a:t>. Организация проведения текущего ремонта электропроводки в МБОУ "</a:t>
            </a:r>
            <a:r>
              <a:rPr lang="ru-RU" sz="1800" b="1" dirty="0" err="1"/>
              <a:t>Загликская</a:t>
            </a:r>
            <a:r>
              <a:rPr lang="ru-RU" sz="1800" b="1" dirty="0"/>
              <a:t> начальная школа"  по адресу: </a:t>
            </a:r>
            <a:r>
              <a:rPr lang="ru-RU" sz="1800" b="1" dirty="0" err="1"/>
              <a:t>д.Заглик</a:t>
            </a:r>
            <a:r>
              <a:rPr lang="ru-RU" sz="1800" b="1" dirty="0"/>
              <a:t>, </a:t>
            </a:r>
            <a:r>
              <a:rPr lang="ru-RU" sz="1800" b="1" dirty="0" err="1"/>
              <a:t>ул.Трактовая</a:t>
            </a:r>
            <a:r>
              <a:rPr lang="ru-RU" sz="1800" b="1" dirty="0"/>
              <a:t>, д.19,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171,8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 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Народные Инициативы 2020\ФОТО\Район\Загликская НОШ\A6F7FB8-1C50-4DD9-8F03-2D8B6300B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ародные Инициативы 2020\ФОТО\Район\Загликская НОШ\4CB3C84-BFFF-49CE-BB2B-0BD03C666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4"/>
          <a:stretch/>
        </p:blipFill>
        <p:spPr bwMode="auto">
          <a:xfrm>
            <a:off x="4283968" y="1052736"/>
            <a:ext cx="3960440" cy="18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Народные Инициативы 2020\ФОТО\Район\Загликская НОШ\3582B80-7560-4EF7-A47B-EB266B4AE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096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6.4</a:t>
            </a:r>
            <a:r>
              <a:rPr lang="ru-RU" sz="1800" b="1" dirty="0"/>
              <a:t>. Поставка, монтаж водоочистительного оборудования на водонапорную башню </a:t>
            </a:r>
            <a:r>
              <a:rPr lang="ru-RU" sz="1800" b="1" dirty="0" err="1"/>
              <a:t>с.Каменка</a:t>
            </a:r>
            <a:r>
              <a:rPr lang="ru-RU" sz="1800" b="1" dirty="0"/>
              <a:t>, </a:t>
            </a:r>
            <a:r>
              <a:rPr lang="ru-RU" sz="1800" b="1" dirty="0" err="1"/>
              <a:t>ул.Гагарина</a:t>
            </a:r>
            <a:r>
              <a:rPr lang="ru-RU" sz="1800" b="1" dirty="0"/>
              <a:t> </a:t>
            </a:r>
            <a:r>
              <a:rPr lang="ru-RU" sz="1800" b="1" dirty="0" smtClean="0"/>
              <a:t>1"А"  - 105,4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39938" name="Picture 2" descr="C:\Users\admin\Desktop\Народные Инициативы 2020\ФОТО\Каменка\IMG_20201217_121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4" r="23770"/>
          <a:stretch/>
        </p:blipFill>
        <p:spPr bwMode="auto">
          <a:xfrm>
            <a:off x="1907703" y="1196752"/>
            <a:ext cx="457460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6.5</a:t>
            </a:r>
            <a:r>
              <a:rPr lang="ru-RU" sz="1800" b="1" dirty="0"/>
              <a:t>. Приобретение оборудования системы оповещения и выполнение пусконаладочных работ на территории </a:t>
            </a:r>
            <a:r>
              <a:rPr lang="ru-RU" sz="1800" b="1" dirty="0" err="1"/>
              <a:t>с.Каменка</a:t>
            </a:r>
            <a:r>
              <a:rPr lang="ru-RU" sz="1800" b="1" dirty="0"/>
              <a:t> по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</a:t>
            </a:r>
            <a:r>
              <a:rPr lang="ru-RU" sz="1800" b="1" dirty="0" err="1" smtClean="0"/>
              <a:t>ул.Гагарина</a:t>
            </a:r>
            <a:r>
              <a:rPr lang="ru-RU" sz="1800" b="1" dirty="0" smtClean="0"/>
              <a:t> – 299,4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0962" name="Picture 2" descr="C:\Users\admin\Desktop\Народные Инициативы 2020\ФОТО\Каменка\IMG_20201216_091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64" y="1340768"/>
            <a:ext cx="352262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7.1. </a:t>
            </a:r>
            <a:r>
              <a:rPr lang="ru-RU" sz="1800" b="1" dirty="0">
                <a:solidFill>
                  <a:schemeClr val="bg1"/>
                </a:solidFill>
              </a:rPr>
              <a:t>Поставка, монтаж водоочистительного оборудования на водонапорную башню в д. </a:t>
            </a:r>
            <a:r>
              <a:rPr lang="ru-RU" sz="1800" b="1" dirty="0" err="1">
                <a:solidFill>
                  <a:schemeClr val="bg1"/>
                </a:solidFill>
              </a:rPr>
              <a:t>Хандагай</a:t>
            </a:r>
            <a:r>
              <a:rPr lang="ru-RU" sz="1800" b="1" dirty="0">
                <a:solidFill>
                  <a:schemeClr val="bg1"/>
                </a:solidFill>
              </a:rPr>
              <a:t> ул. </a:t>
            </a:r>
            <a:r>
              <a:rPr lang="ru-RU" sz="1800" b="1" dirty="0" smtClean="0">
                <a:solidFill>
                  <a:schemeClr val="bg1"/>
                </a:solidFill>
              </a:rPr>
              <a:t>Комсомольская,18Б – 103,0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7. МО «Новая </a:t>
            </a:r>
            <a:r>
              <a:rPr lang="ru-RU" sz="2000" b="1" dirty="0" err="1" smtClean="0"/>
              <a:t>Ида</a:t>
            </a:r>
            <a:r>
              <a:rPr lang="ru-RU" sz="2000" b="1" dirty="0" smtClean="0"/>
              <a:t>» - 953,5 </a:t>
            </a:r>
            <a:r>
              <a:rPr lang="ru-RU" sz="2000" b="1" dirty="0" err="1" smtClean="0"/>
              <a:t>тыс.рублей</a:t>
            </a:r>
            <a:endParaRPr lang="ru-RU" sz="2000" b="1" dirty="0"/>
          </a:p>
        </p:txBody>
      </p:sp>
      <p:pic>
        <p:nvPicPr>
          <p:cNvPr id="41986" name="Picture 2" descr="C:\Users\admin\Desktop\Народные Инициативы 2020\ФОТО\Новая Ида\Хандагай оборуд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6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7.2</a:t>
            </a:r>
            <a:r>
              <a:rPr lang="ru-RU" sz="1800" b="1" dirty="0"/>
              <a:t>. Поставка, монтаж водоочистительного оборудования на водонапорную башню в д. </a:t>
            </a:r>
            <a:r>
              <a:rPr lang="ru-RU" sz="1800" b="1" dirty="0" err="1"/>
              <a:t>Булык</a:t>
            </a:r>
            <a:r>
              <a:rPr lang="ru-RU" sz="1800" b="1" dirty="0"/>
              <a:t>, ул. </a:t>
            </a:r>
            <a:r>
              <a:rPr lang="ru-RU" sz="1800" b="1" dirty="0" smtClean="0"/>
              <a:t>Лесная,4 – 102,9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3010" name="Picture 2" descr="C:\Users\admin\Desktop\Народные Инициативы 2020\ФОТО\Новая Ида\Булык оборуд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7.3. </a:t>
            </a:r>
            <a:r>
              <a:rPr lang="ru-RU" sz="2000" b="1" dirty="0"/>
              <a:t>Бурение скважины в д. </a:t>
            </a:r>
            <a:r>
              <a:rPr lang="ru-RU" sz="2000" b="1" dirty="0" err="1"/>
              <a:t>Усть</a:t>
            </a:r>
            <a:r>
              <a:rPr lang="ru-RU" sz="2000" b="1" dirty="0"/>
              <a:t>-Тараса, ул. </a:t>
            </a:r>
            <a:r>
              <a:rPr lang="ru-RU" sz="2000" b="1" dirty="0" smtClean="0"/>
              <a:t>Молодежная,10Б – 78,7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4034" name="Picture 2" descr="C:\Users\admin\Desktop\Народные Инициативы 2020\ФОТО\Новая Ида\скваж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57363"/>
            <a:ext cx="31908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7.4. </a:t>
            </a:r>
            <a:r>
              <a:rPr lang="ru-RU" sz="1800" b="1" dirty="0"/>
              <a:t>Приобретение пиломатериалов для строительства водонапорной башни в д. </a:t>
            </a:r>
            <a:r>
              <a:rPr lang="ru-RU" sz="1800" b="1" dirty="0" err="1"/>
              <a:t>Усть</a:t>
            </a:r>
            <a:r>
              <a:rPr lang="ru-RU" sz="1800" b="1" dirty="0"/>
              <a:t>-Тараса, ул. Молодежная,10Б (строительство за счет средств местного бюджета</a:t>
            </a:r>
            <a:r>
              <a:rPr lang="ru-RU" sz="1800" b="1" dirty="0" smtClean="0"/>
              <a:t>) - 369,5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5058" name="Picture 2" descr="C:\Users\admin\Desktop\Народные Инициативы 2020\ФОТО\Новая Ида\Новая на Молодежн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3942438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7.5. </a:t>
            </a:r>
            <a:r>
              <a:rPr lang="ru-RU" sz="2000" b="1" dirty="0"/>
              <a:t>Приобретение оборудования для установки на водонапорную башню в д. </a:t>
            </a:r>
            <a:r>
              <a:rPr lang="ru-RU" sz="2000" b="1" dirty="0" err="1"/>
              <a:t>Усть</a:t>
            </a:r>
            <a:r>
              <a:rPr lang="ru-RU" sz="2000" b="1" dirty="0"/>
              <a:t>-Тараса, ул. Молодежная,10Б (установка при трудовом участии населения</a:t>
            </a:r>
            <a:r>
              <a:rPr lang="ru-RU" sz="2000" b="1" dirty="0" smtClean="0"/>
              <a:t>) </a:t>
            </a:r>
            <a:br>
              <a:rPr lang="ru-RU" sz="2000" b="1" dirty="0" smtClean="0"/>
            </a:br>
            <a:r>
              <a:rPr lang="ru-RU" sz="2000" b="1" dirty="0" smtClean="0"/>
              <a:t>– 299,4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46082" name="Picture 2" descr="C:\Users\admin\Desktop\Народные Инициативы 2020\ФОТО\Новая Ида\новая водокачка оборуд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admin\Desktop\Народные Инициативы 2020\ФОТО\Новая Ида\новая водокачка емк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8.1. 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Приобретение труб и прокладка летнего водопровода в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с.Олонки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от водонапорной башни на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ул.Р.Хомколова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от д.№2 до д.№36, от водонапорной башни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ул.Депутатская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от д.№6 до д.№23, от водонапорной башни на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ул.Пушкина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от д.№41 до д.№49, от водонапорной башни на ул. </a:t>
            </a:r>
            <a:r>
              <a:rPr lang="ru-RU" sz="2000" b="1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Нагорная от д.№1 до д.№20 с </a:t>
            </a:r>
            <a:r>
              <a:rPr lang="ru-RU" sz="200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отводами – 721,0 </a:t>
            </a:r>
            <a:r>
              <a:rPr lang="ru-RU" sz="2000" b="1" dirty="0" err="1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тыс.руб</a:t>
            </a:r>
            <a:r>
              <a:rPr lang="ru-RU" sz="200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8. МО «Олонки» - 1 476,4 тыс. рублей </a:t>
            </a:r>
            <a:endParaRPr lang="ru-RU" sz="2000" b="1" dirty="0"/>
          </a:p>
        </p:txBody>
      </p:sp>
      <p:pic>
        <p:nvPicPr>
          <p:cNvPr id="47106" name="Picture 2" descr="C:\Users\admin\Desktop\Народные Инициативы 2020\ФОТО\Олонки\IMG-ac82cc270040b3b7ca6b6b38e21461b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>8.2. </a:t>
            </a:r>
            <a:r>
              <a:rPr lang="ru-RU" sz="1800" b="1" dirty="0"/>
              <a:t>Приобретение и установка систем оповещения населения о </a:t>
            </a:r>
            <a:r>
              <a:rPr lang="ru-RU" sz="1800" b="1" dirty="0" smtClean="0"/>
              <a:t>чрезвычайных </a:t>
            </a:r>
            <a:r>
              <a:rPr lang="ru-RU" sz="1800" b="1" dirty="0"/>
              <a:t>ситуациях в с. </a:t>
            </a:r>
            <a:r>
              <a:rPr lang="ru-RU" sz="1800" b="1" dirty="0" smtClean="0"/>
              <a:t>Олонки – 515,0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admin\Desktop\Народные Инициативы 2020\ФОТО\Олонки\IMG-c967cfa5c77cfa7cbf1c60917cf5d774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1721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8.3. </a:t>
            </a:r>
            <a:r>
              <a:rPr lang="ru-RU" sz="1800" b="1" dirty="0"/>
              <a:t>Приобретение и установка мемориала участникам Великой Отечественной войны в </a:t>
            </a:r>
            <a:r>
              <a:rPr lang="ru-RU" sz="1800" b="1" dirty="0" err="1" smtClean="0"/>
              <a:t>д.Воробьевке</a:t>
            </a:r>
            <a:r>
              <a:rPr lang="ru-RU" sz="1800" b="1" dirty="0" smtClean="0"/>
              <a:t> – 299,4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9154" name="Picture 2" descr="C:\Users\admin\Desktop\Народные Инициативы 2020\ФОТО\Олонки\IMG-38bc9840961bd4df2812697a6089295c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4"/>
          <a:stretch/>
        </p:blipFill>
        <p:spPr bwMode="auto">
          <a:xfrm>
            <a:off x="1923051" y="1196752"/>
            <a:ext cx="47027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1.3. </a:t>
            </a:r>
            <a:r>
              <a:rPr lang="ru-RU" sz="1800" b="1" dirty="0"/>
              <a:t>Организация проведения текущего ремонта электропроводки в МБОУ "</a:t>
            </a:r>
            <a:r>
              <a:rPr lang="ru-RU" sz="1800" b="1" dirty="0" err="1"/>
              <a:t>Готольская</a:t>
            </a:r>
            <a:r>
              <a:rPr lang="ru-RU" sz="1800" b="1" dirty="0"/>
              <a:t> начальная школа"  по </a:t>
            </a:r>
            <a:r>
              <a:rPr lang="ru-RU" sz="1800" b="1" dirty="0" err="1"/>
              <a:t>адресу:д.Гречохан</a:t>
            </a:r>
            <a:r>
              <a:rPr lang="ru-RU" sz="1800" b="1" dirty="0"/>
              <a:t>, </a:t>
            </a:r>
            <a:r>
              <a:rPr lang="ru-RU" sz="1800" b="1" dirty="0" err="1"/>
              <a:t>ул.Колхозная</a:t>
            </a:r>
            <a:r>
              <a:rPr lang="ru-RU" sz="1800" b="1" dirty="0"/>
              <a:t>, д.27,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221,4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Народные Инициативы 2020\ФОТО\Район\Готольская НОШ\89BDFE9-6EE3-433B-B328-C475A94B65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2"/>
          <a:stretch/>
        </p:blipFill>
        <p:spPr bwMode="auto">
          <a:xfrm>
            <a:off x="5177937" y="3806403"/>
            <a:ext cx="3052762" cy="29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ародные Инициативы 2020\ФОТО\Район\Готольская НОШ\FA0E18C-46BE-4177-A807-122C909F48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 b="28414"/>
          <a:stretch/>
        </p:blipFill>
        <p:spPr bwMode="auto">
          <a:xfrm>
            <a:off x="4542127" y="1124744"/>
            <a:ext cx="36885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ародные Инициативы 2020\ФОТО\Район\Готольская НОШ\9A53963-B2EC-476C-B2C3-EE9085473DF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8"/>
          <a:stretch/>
        </p:blipFill>
        <p:spPr bwMode="auto">
          <a:xfrm>
            <a:off x="323528" y="1340768"/>
            <a:ext cx="4149884" cy="49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9.1. Организация проведения текущего ремонта водонапорной башни в д. </a:t>
            </a:r>
            <a:r>
              <a:rPr lang="ru-RU" sz="1800" b="1" dirty="0" err="1" smtClean="0">
                <a:solidFill>
                  <a:schemeClr val="bg1"/>
                </a:solidFill>
              </a:rPr>
              <a:t>Мутинова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ул. Молодежная д. 2 А </a:t>
            </a:r>
            <a:r>
              <a:rPr lang="ru-RU" sz="1800" b="1" dirty="0" smtClean="0">
                <a:solidFill>
                  <a:schemeClr val="bg1"/>
                </a:solidFill>
              </a:rPr>
              <a:t>– 597,0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9. МО «</a:t>
            </a:r>
            <a:r>
              <a:rPr lang="ru-RU" sz="2000" b="1" dirty="0" err="1" smtClean="0"/>
              <a:t>Серёдкино</a:t>
            </a:r>
            <a:r>
              <a:rPr lang="ru-RU" sz="2000" b="1" dirty="0" smtClean="0"/>
              <a:t>» - </a:t>
            </a:r>
            <a:r>
              <a:rPr lang="ru-RU" sz="2000" b="1" dirty="0" smtClean="0"/>
              <a:t>597,0 тыс</a:t>
            </a:r>
            <a:r>
              <a:rPr lang="ru-RU" sz="2000" b="1" dirty="0" smtClean="0"/>
              <a:t>. рублей</a:t>
            </a:r>
            <a:endParaRPr lang="ru-RU" sz="2000" b="1" dirty="0"/>
          </a:p>
        </p:txBody>
      </p:sp>
      <p:pic>
        <p:nvPicPr>
          <p:cNvPr id="50178" name="Picture 2" descr="C:\Users\admin\Desktop\Народные Инициативы 2020\ФОТО\Середкино\изображение_viber_2020-12-15_10-09-39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010">
            <a:off x="2771800" y="1484784"/>
            <a:ext cx="273630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10.1</a:t>
            </a:r>
            <a:r>
              <a:rPr lang="ru-RU" sz="1800" b="1" dirty="0">
                <a:solidFill>
                  <a:schemeClr val="bg1"/>
                </a:solidFill>
              </a:rPr>
              <a:t>. Ремонт дома культуры д. Красная Буреть, </a:t>
            </a:r>
            <a:r>
              <a:rPr lang="ru-RU" sz="1800" b="1" dirty="0" err="1">
                <a:solidFill>
                  <a:schemeClr val="bg1"/>
                </a:solidFill>
              </a:rPr>
              <a:t>ул.Мира</a:t>
            </a:r>
            <a:r>
              <a:rPr lang="ru-RU" sz="1800" b="1" dirty="0">
                <a:solidFill>
                  <a:schemeClr val="bg1"/>
                </a:solidFill>
              </a:rPr>
              <a:t>, д.26</a:t>
            </a:r>
            <a:r>
              <a:rPr lang="ru-RU" sz="1800" b="1" dirty="0" smtClean="0">
                <a:solidFill>
                  <a:schemeClr val="bg1"/>
                </a:solidFill>
              </a:rPr>
              <a:t>. – 336,0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10. МО «Тараса» - 897,2 тыс. рублей</a:t>
            </a:r>
            <a:endParaRPr lang="ru-RU" sz="2000" b="1" dirty="0"/>
          </a:p>
        </p:txBody>
      </p:sp>
      <p:pic>
        <p:nvPicPr>
          <p:cNvPr id="51202" name="Picture 2" descr="C:\Users\admin\Desktop\Народные Инициативы 2020\ФОТО\Тараса\IMG-02b3d6279bf2acb5233db05eb7b7346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admin\Desktop\Народные Инициативы 2020\ФОТО\Тараса\IMG-16072931c751370fe9089da33f573fe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7836"/>
            <a:ext cx="4368485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10.2</a:t>
            </a:r>
            <a:r>
              <a:rPr lang="ru-RU" sz="1800" b="1" dirty="0">
                <a:solidFill>
                  <a:schemeClr val="bg1"/>
                </a:solidFill>
              </a:rPr>
              <a:t>. Приобретение, монтаж системы оповещения, населения о чрезвычайных ситуациях </a:t>
            </a:r>
            <a:r>
              <a:rPr lang="ru-RU" sz="1800" b="1" dirty="0" err="1" smtClean="0">
                <a:solidFill>
                  <a:schemeClr val="bg1"/>
                </a:solidFill>
              </a:rPr>
              <a:t>с.Тараса</a:t>
            </a:r>
            <a:r>
              <a:rPr lang="ru-RU" sz="1800" b="1" dirty="0" smtClean="0">
                <a:solidFill>
                  <a:schemeClr val="bg1"/>
                </a:solidFill>
              </a:rPr>
              <a:t> – 299,4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2226" name="Picture 2" descr="C:\Users\admin\Desktop\Народные Инициативы 2020\ФОТО\Тараса\20201215_143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85665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10.3</a:t>
            </a:r>
            <a:r>
              <a:rPr lang="ru-RU" sz="1800" b="1" dirty="0">
                <a:solidFill>
                  <a:schemeClr val="bg1"/>
                </a:solidFill>
              </a:rPr>
              <a:t>. Ремонт дорог МО "Тараса" , </a:t>
            </a:r>
            <a:r>
              <a:rPr lang="ru-RU" sz="1800" b="1" dirty="0" err="1">
                <a:solidFill>
                  <a:schemeClr val="bg1"/>
                </a:solidFill>
              </a:rPr>
              <a:t>ул.Гаражная</a:t>
            </a:r>
            <a:r>
              <a:rPr lang="ru-RU" sz="1800" b="1" dirty="0">
                <a:solidFill>
                  <a:schemeClr val="bg1"/>
                </a:solidFill>
              </a:rPr>
              <a:t> ,  переулок </a:t>
            </a:r>
            <a:r>
              <a:rPr lang="ru-RU" sz="1800" b="1" dirty="0" smtClean="0">
                <a:solidFill>
                  <a:schemeClr val="bg1"/>
                </a:solidFill>
              </a:rPr>
              <a:t>Лесной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– 194,0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3250" name="Picture 2" descr="C:\Users\admin\Desktop\Народные Инициативы 2020\ФОТО\Тараса\Ремонт дорог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70979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10.4</a:t>
            </a:r>
            <a:r>
              <a:rPr lang="ru-RU" sz="1800" b="1" dirty="0">
                <a:solidFill>
                  <a:schemeClr val="bg1"/>
                </a:solidFill>
              </a:rPr>
              <a:t>. Приобретение фонарей уличного освещения </a:t>
            </a:r>
            <a:r>
              <a:rPr lang="ru-RU" sz="1800" b="1" dirty="0" err="1" smtClean="0">
                <a:solidFill>
                  <a:schemeClr val="bg1"/>
                </a:solidFill>
              </a:rPr>
              <a:t>с.Тараса</a:t>
            </a:r>
            <a:r>
              <a:rPr lang="ru-RU" sz="1800" b="1" dirty="0" smtClean="0">
                <a:solidFill>
                  <a:schemeClr val="bg1"/>
                </a:solidFill>
              </a:rPr>
              <a:t> – 67,8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4274" name="Picture 2" descr="C:\Users\admin\Desktop\Народные Инициативы 2020\ФОТО\Тараса\20201215_144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5760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11.1. </a:t>
            </a:r>
            <a:r>
              <a:rPr lang="ru-RU" sz="1800" b="1" dirty="0">
                <a:solidFill>
                  <a:schemeClr val="bg1"/>
                </a:solidFill>
              </a:rPr>
              <a:t>Благоустройство территории возле обелиска павшим воинам в годы Великой Отечественной войны по </a:t>
            </a:r>
            <a:r>
              <a:rPr lang="ru-RU" sz="1800" b="1" dirty="0" smtClean="0">
                <a:solidFill>
                  <a:schemeClr val="bg1"/>
                </a:solidFill>
              </a:rPr>
              <a:t>адресу :</a:t>
            </a:r>
            <a:r>
              <a:rPr lang="ru-RU" sz="1800" b="1" dirty="0" err="1">
                <a:solidFill>
                  <a:schemeClr val="bg1"/>
                </a:solidFill>
              </a:rPr>
              <a:t>с.Тихоновка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err="1">
                <a:solidFill>
                  <a:schemeClr val="bg1"/>
                </a:solidFill>
              </a:rPr>
              <a:t>ул.Лермонтова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уч.12Б – 677,8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 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11. МО «</a:t>
            </a:r>
            <a:r>
              <a:rPr lang="ru-RU" sz="2000" b="1" dirty="0" err="1" smtClean="0"/>
              <a:t>Тихоновка</a:t>
            </a:r>
            <a:r>
              <a:rPr lang="ru-RU" sz="2000" b="1" dirty="0" smtClean="0"/>
              <a:t>» - 797,4 тыс. рублей</a:t>
            </a:r>
            <a:endParaRPr lang="ru-RU" sz="2000" b="1" dirty="0"/>
          </a:p>
        </p:txBody>
      </p:sp>
      <p:pic>
        <p:nvPicPr>
          <p:cNvPr id="55298" name="Picture 2" descr="C:\Users\admin\Desktop\Народные Инициативы 2020\ФОТО\Тихоновка\После.Основное мероприятие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74346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5164" y="116632"/>
            <a:ext cx="4345308" cy="22322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11.2. Укладка дорожки к обелиску павшим воинам в годы Великой Отечественной войны по адресу</a:t>
            </a:r>
            <a:r>
              <a:rPr lang="ru-RU" sz="1800" b="1" dirty="0" smtClean="0"/>
              <a:t>: </a:t>
            </a:r>
            <a:r>
              <a:rPr lang="ru-RU" sz="1800" b="1" dirty="0" err="1" smtClean="0"/>
              <a:t>с.Тихоновка</a:t>
            </a:r>
            <a:r>
              <a:rPr lang="ru-RU" sz="1800" b="1" dirty="0" smtClean="0"/>
              <a:t> </a:t>
            </a:r>
            <a:r>
              <a:rPr lang="ru-RU" sz="1800" b="1" dirty="0" err="1"/>
              <a:t>ул.Лермонтова</a:t>
            </a:r>
            <a:r>
              <a:rPr lang="ru-RU" sz="1800" b="1" dirty="0"/>
              <a:t> </a:t>
            </a:r>
            <a:r>
              <a:rPr lang="ru-RU" sz="1800" b="1" dirty="0" smtClean="0"/>
              <a:t>уч.12Б – 119,6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C:\Users\admin\Desktop\Народные Инициативы 2020\ФОТО\Тихоновка\Дополнительное мероприяти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/>
        </p:blipFill>
        <p:spPr bwMode="auto">
          <a:xfrm>
            <a:off x="395536" y="332656"/>
            <a:ext cx="3758457" cy="61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936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12.1. Приобретение материалов для строительства водонапорной башни в </a:t>
            </a:r>
            <a:r>
              <a:rPr lang="ru-RU" sz="1800" b="1" dirty="0" err="1">
                <a:solidFill>
                  <a:schemeClr val="bg1"/>
                </a:solidFill>
              </a:rPr>
              <a:t>д.Усть-Укыр</a:t>
            </a:r>
            <a:r>
              <a:rPr lang="ru-RU" sz="1800" b="1" dirty="0">
                <a:solidFill>
                  <a:schemeClr val="bg1"/>
                </a:solidFill>
              </a:rPr>
              <a:t>, ул.Верхняя,1Б (строительство за счет местного бюджета</a:t>
            </a:r>
            <a:r>
              <a:rPr lang="ru-RU" sz="1800" b="1" dirty="0" smtClean="0">
                <a:solidFill>
                  <a:schemeClr val="bg1"/>
                </a:solidFill>
              </a:rPr>
              <a:t>) – 374,4</a:t>
            </a: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12. МО «</a:t>
            </a:r>
            <a:r>
              <a:rPr lang="ru-RU" sz="2000" b="1" dirty="0" err="1" smtClean="0"/>
              <a:t>Укыр</a:t>
            </a:r>
            <a:r>
              <a:rPr lang="ru-RU" sz="2000" b="1" dirty="0" smtClean="0"/>
              <a:t>» - 664,4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7346" name="Picture 2" descr="C:\Users\admin\Desktop\Народные Инициативы 2020\ФОТО\Укыр\Водонапорная башня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412776"/>
            <a:ext cx="62406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12.2</a:t>
            </a:r>
            <a:r>
              <a:rPr lang="ru-RU" sz="1800" b="1" dirty="0">
                <a:solidFill>
                  <a:schemeClr val="bg1"/>
                </a:solidFill>
              </a:rPr>
              <a:t>. Приобретение прицепа специального тракторного для обеспечения противопожарных </a:t>
            </a:r>
            <a:r>
              <a:rPr lang="ru-RU" sz="1800" b="1" dirty="0" smtClean="0">
                <a:solidFill>
                  <a:schemeClr val="bg1"/>
                </a:solidFill>
              </a:rPr>
              <a:t>нужд – 290,0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C:\Users\admin\Desktop\Народные Инициативы 2020\ФОТО\Укыр\Цистерна тракторная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2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13.1. Текущий ремонт водонапорной башни, бурение скважины в с. </a:t>
            </a:r>
            <a:r>
              <a:rPr lang="ru-RU" sz="1800" b="1" dirty="0" err="1">
                <a:solidFill>
                  <a:schemeClr val="bg1"/>
                </a:solidFill>
              </a:rPr>
              <a:t>Хохорск</a:t>
            </a:r>
            <a:r>
              <a:rPr lang="ru-RU" sz="1800" b="1" dirty="0">
                <a:solidFill>
                  <a:schemeClr val="bg1"/>
                </a:solidFill>
              </a:rPr>
              <a:t>, ул. Ленина </a:t>
            </a:r>
            <a:r>
              <a:rPr lang="ru-RU" sz="1800" b="1" dirty="0" smtClean="0">
                <a:solidFill>
                  <a:schemeClr val="bg1"/>
                </a:solidFill>
              </a:rPr>
              <a:t>47Г – 1 102,3 </a:t>
            </a:r>
            <a:r>
              <a:rPr lang="ru-RU" sz="18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13. МО «</a:t>
            </a:r>
            <a:r>
              <a:rPr lang="ru-RU" sz="2000" b="1" dirty="0" err="1" smtClean="0"/>
              <a:t>Хохорск</a:t>
            </a:r>
            <a:r>
              <a:rPr lang="ru-RU" sz="2000" b="1" dirty="0" smtClean="0"/>
              <a:t>» - 1 102,3 </a:t>
            </a:r>
            <a:r>
              <a:rPr lang="ru-RU" sz="2000" b="1" dirty="0" err="1" smtClean="0"/>
              <a:t>тыс.руб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59394" name="Picture 2" descr="C:\Users\admin\Desktop\Народные Инициативы 2020\ФОТО\Хохорск фото ДО и ПОСЛЕ\фото ПОСЛЕ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9632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admin\Desktop\Народные Инициативы 2020\ФОТО\Хохорск фото ДО и ПОСЛЕ\фото ПОС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99717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16632"/>
            <a:ext cx="4834880" cy="22322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1.4. </a:t>
            </a:r>
            <a:r>
              <a:rPr lang="ru-RU" sz="1800" b="1" dirty="0"/>
              <a:t>Организация проведения текущего ремонта водоснабжения и водоотведения в групповых МБОУ "</a:t>
            </a:r>
            <a:r>
              <a:rPr lang="ru-RU" sz="1800" b="1" dirty="0" err="1"/>
              <a:t>Боханский</a:t>
            </a:r>
            <a:r>
              <a:rPr lang="ru-RU" sz="1800" b="1" dirty="0"/>
              <a:t> детский сад №2"  по адресу: </a:t>
            </a:r>
            <a:r>
              <a:rPr lang="ru-RU" sz="1800" b="1" dirty="0" err="1"/>
              <a:t>п.Бохан</a:t>
            </a:r>
            <a:r>
              <a:rPr lang="ru-RU" sz="1800" b="1" dirty="0"/>
              <a:t>, </a:t>
            </a:r>
            <a:r>
              <a:rPr lang="ru-RU" sz="1800" b="1" dirty="0" err="1"/>
              <a:t>ул.Карла</a:t>
            </a:r>
            <a:r>
              <a:rPr lang="ru-RU" sz="1800" b="1" dirty="0"/>
              <a:t> Маркса, д.28,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-122,9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Desktop\Народные Инициативы 2020\ФОТО\Район\Боханский дсад №2\20201211_1201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0"/>
          <a:stretch/>
        </p:blipFill>
        <p:spPr bwMode="auto">
          <a:xfrm>
            <a:off x="611560" y="620688"/>
            <a:ext cx="3096344" cy="562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080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14.1. Приобретение полуприцепа тракторного для обеспечения первичных мер пожарной </a:t>
            </a:r>
            <a:r>
              <a:rPr lang="ru-RU" sz="1800" b="1" dirty="0" smtClean="0">
                <a:solidFill>
                  <a:schemeClr val="bg1"/>
                </a:solidFill>
              </a:rPr>
              <a:t>безопасности – 430,0 тыс. руб.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14. МО «</a:t>
            </a:r>
            <a:r>
              <a:rPr lang="ru-RU" sz="2000" b="1" dirty="0" err="1" smtClean="0"/>
              <a:t>Шаралдай</a:t>
            </a:r>
            <a:r>
              <a:rPr lang="ru-RU" sz="2000" b="1" dirty="0" smtClean="0"/>
              <a:t>» - </a:t>
            </a:r>
            <a:r>
              <a:rPr lang="en-US" sz="2000" b="1" dirty="0" smtClean="0"/>
              <a:t>690,0 </a:t>
            </a:r>
            <a:r>
              <a:rPr lang="ru-RU" sz="2000" b="1" dirty="0" smtClean="0"/>
              <a:t>тыс.</a:t>
            </a:r>
            <a:r>
              <a:rPr lang="en-US" sz="2000" b="1" dirty="0" smtClean="0"/>
              <a:t>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pic>
        <p:nvPicPr>
          <p:cNvPr id="60418" name="Picture 2" descr="C:\Users\admin\Desktop\Народные Инициативы 2020\ФОТО\Шаралдай\IMG_2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14.2. Приобретение спортивно-игрового оборудования для детской площадки расположенной по адресу с. </a:t>
            </a:r>
            <a:r>
              <a:rPr lang="ru-RU" sz="1800" b="1" dirty="0" err="1"/>
              <a:t>Дундай</a:t>
            </a:r>
            <a:r>
              <a:rPr lang="ru-RU" sz="1800" b="1" dirty="0"/>
              <a:t>, ул. </a:t>
            </a:r>
            <a:r>
              <a:rPr lang="ru-RU" sz="1800" b="1" dirty="0" err="1"/>
              <a:t>Халун</a:t>
            </a:r>
            <a:r>
              <a:rPr lang="ru-RU" sz="1800" b="1" dirty="0"/>
              <a:t>, уч.22 (установка силами трудового коллектива населения) </a:t>
            </a:r>
            <a:r>
              <a:rPr lang="ru-RU" sz="1800" b="1" dirty="0" smtClean="0"/>
              <a:t> - 245,0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61442" name="Picture 2" descr="C:\Users\admin\Desktop\Народные Инициативы 2020\ФОТО\Шаралдай\IMG_25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1" b="20313"/>
          <a:stretch/>
        </p:blipFill>
        <p:spPr bwMode="auto">
          <a:xfrm>
            <a:off x="683568" y="1772816"/>
            <a:ext cx="787566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7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/>
              <a:t>14.3. Приобретение мотопомпы бензиновой для обеспечения первичных мер пожарной </a:t>
            </a:r>
            <a:r>
              <a:rPr lang="ru-RU" sz="1800" b="1" dirty="0" smtClean="0"/>
              <a:t>безопасности – 15,0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62466" name="Picture 2" descr="C:\Users\admin\Desktop\Народные Инициативы 2020\ФОТО\Шаралдай\image-14-12-20-01-38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093609" cy="457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44016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1.5</a:t>
            </a:r>
            <a:r>
              <a:rPr lang="ru-RU" sz="1800" b="1" dirty="0"/>
              <a:t>. Организация проведения текущего ремонта водоснабжения и водоотведения в групповых комнатах в МБДОУ "Александровский детский сад" по адресу: </a:t>
            </a:r>
            <a:r>
              <a:rPr lang="ru-RU" sz="1800" b="1" dirty="0" err="1"/>
              <a:t>с.Александровское</a:t>
            </a:r>
            <a:r>
              <a:rPr lang="ru-RU" sz="1800" b="1" dirty="0"/>
              <a:t>, </a:t>
            </a:r>
            <a:r>
              <a:rPr lang="ru-RU" sz="1800" b="1" dirty="0" err="1"/>
              <a:t>ул.Ленина</a:t>
            </a:r>
            <a:r>
              <a:rPr lang="ru-RU" sz="1800" b="1" dirty="0"/>
              <a:t>, д.11,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250,0 </a:t>
            </a:r>
            <a:r>
              <a:rPr lang="ru-RU" sz="1800" b="1" dirty="0" err="1" smtClean="0"/>
              <a:t>тыс.руб</a:t>
            </a:r>
            <a:r>
              <a:rPr lang="ru-RU" sz="1800" b="1" dirty="0" smtClean="0"/>
              <a:t>. 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Народные Инициативы 2020\ФОТО\Район\Александровский дсад\20201211_11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ародные Инициативы 2020\ФОТО\Район\Александровский дсад\20201211_110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4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1.6. </a:t>
            </a:r>
            <a:r>
              <a:rPr lang="ru-RU" sz="1800" b="1" dirty="0"/>
              <a:t>Организация проведения текущего ремонта электропроводки в МБОУ "Красно-</a:t>
            </a:r>
            <a:r>
              <a:rPr lang="ru-RU" sz="1800" b="1" dirty="0" err="1"/>
              <a:t>Буретская</a:t>
            </a:r>
            <a:r>
              <a:rPr lang="ru-RU" sz="1800" b="1" dirty="0"/>
              <a:t> НОШДС" по адресу: </a:t>
            </a:r>
            <a:r>
              <a:rPr lang="ru-RU" sz="1800" b="1" dirty="0" err="1"/>
              <a:t>д.Красная</a:t>
            </a:r>
            <a:r>
              <a:rPr lang="ru-RU" sz="1800" b="1" dirty="0"/>
              <a:t> Буреть, </a:t>
            </a:r>
            <a:r>
              <a:rPr lang="ru-RU" sz="1800" b="1" dirty="0" err="1"/>
              <a:t>ул.Мира</a:t>
            </a:r>
            <a:r>
              <a:rPr lang="ru-RU" sz="1800" b="1" dirty="0"/>
              <a:t>, 17,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</a:t>
            </a:r>
            <a:r>
              <a:rPr lang="ru-RU" sz="1800" b="1" dirty="0" smtClean="0"/>
              <a:t>района – 351,9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Народные Инициативы 2020\ФОТО\Район\Красно-Буретская НШДС\IMG-27dcc26695602195cc8c02ba2eeea21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25049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ародные Инициативы 2020\ФОТО\Район\Красно-Буретская НШДС\IMG-1578be2a5e7aa05f7c3b6e5af77067d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/>
          <a:stretch/>
        </p:blipFill>
        <p:spPr bwMode="auto">
          <a:xfrm>
            <a:off x="4716016" y="1412776"/>
            <a:ext cx="422451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50613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1.7. </a:t>
            </a:r>
            <a:r>
              <a:rPr lang="ru-RU" sz="1800" b="1" dirty="0"/>
              <a:t>Организация проведения текущего ремонта электропроводки в МБОУ "</a:t>
            </a:r>
            <a:r>
              <a:rPr lang="ru-RU" sz="1800" b="1" dirty="0" err="1"/>
              <a:t>Боханская</a:t>
            </a:r>
            <a:r>
              <a:rPr lang="ru-RU" sz="1800" b="1" dirty="0"/>
              <a:t> СОШ №1" по адресу: </a:t>
            </a:r>
            <a:r>
              <a:rPr lang="ru-RU" sz="1800" b="1" dirty="0" err="1"/>
              <a:t>п.Бохан</a:t>
            </a:r>
            <a:r>
              <a:rPr lang="ru-RU" sz="1800" b="1" dirty="0"/>
              <a:t>, </a:t>
            </a:r>
            <a:r>
              <a:rPr lang="ru-RU" sz="1800" b="1" dirty="0" err="1"/>
              <a:t>ул.Советская</a:t>
            </a:r>
            <a:r>
              <a:rPr lang="ru-RU" sz="1800" b="1" dirty="0"/>
              <a:t>, д.15,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</a:t>
            </a:r>
            <a:r>
              <a:rPr lang="ru-RU" sz="1800" b="1" dirty="0" smtClean="0"/>
              <a:t>– 207,7 тыс. руб.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admin\Desktop\Народные Инициативы 2020\ФОТО\Район\Боханская СОШ\IMG_20201211_105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43" y="177281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Народные Инициативы 2020\ФОТО\Район\Боханская СОШ\IMG_20201211_1057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19423"/>
          <a:stretch/>
        </p:blipFill>
        <p:spPr bwMode="auto">
          <a:xfrm>
            <a:off x="539552" y="1556792"/>
            <a:ext cx="218488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2803</TotalTime>
  <Words>1815</Words>
  <Application>Microsoft Office PowerPoint</Application>
  <PresentationFormat>Экран (4:3)</PresentationFormat>
  <Paragraphs>128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Волна</vt:lpstr>
      <vt:lpstr>Реализация мероприятий перечня проектов народных инициатив в Боханском районе, в 2020 году   реализовано 60 мероприятий на общую сумму 20 144,6 тыс. руб.</vt:lpstr>
      <vt:lpstr>Показатели реализации проекта Народные инициативы</vt:lpstr>
      <vt:lpstr>Презентация PowerPoint</vt:lpstr>
      <vt:lpstr>1.2. Организация проведения текущего ремонта электропроводки в МБОУ "Загликская начальная школа"  по адресу: д.Заглик, ул.Трактовая, д.19, Боханского района – 171,8 тыс.руб. </vt:lpstr>
      <vt:lpstr>1.3. Организация проведения текущего ремонта электропроводки в МБОУ "Готольская начальная школа"  по адресу:д.Гречохан, ул.Колхозная, д.27, Боханского района – 221,4 тыс.руб.</vt:lpstr>
      <vt:lpstr>1.4. Организация проведения текущего ремонта водоснабжения и водоотведения в групповых МБОУ "Боханский детский сад №2"  по адресу: п.Бохан, ул.Карла Маркса, д.28, Боханского района -122,9 тыс.руб.</vt:lpstr>
      <vt:lpstr>1.5. Организация проведения текущего ремонта водоснабжения и водоотведения в групповых комнатах в МБДОУ "Александровский детский сад" по адресу: с.Александровское, ул.Ленина, д.11, Боханского района – 250,0 тыс.руб. </vt:lpstr>
      <vt:lpstr>1.6. Организация проведения текущего ремонта электропроводки в МБОУ "Красно-Буретская НОШДС" по адресу: д.Красная Буреть, ул.Мира, 17, Боханского района – 351,9 тыс. руб.</vt:lpstr>
      <vt:lpstr>1.7. Организация проведения текущего ремонта электропроводки в МБОУ "Боханская СОШ №1" по адресу: п.Бохан, ул.Советская, д.15, Боханского района – 207,7 тыс. руб.</vt:lpstr>
      <vt:lpstr>1.8. Организация проведения текущего ремонта кровли в МБОУ "Олонская СОШ" по адресу: с.Олонки, ул.Гагарина, д.8, Боханского района – 221,8 тыс. руб.</vt:lpstr>
      <vt:lpstr>1.9. Организация проведения текущего ремонта системы отопления МБДОУ "Александровский детский сад" по адресу: с.Александровское, ул.Ленина, д.11, Боханского района – 1 115,2 тыс. руб.</vt:lpstr>
      <vt:lpstr>1.10. Организация проведения текущего ремонта электропроводки в МБОУ "Русиновская НОШДС"  по адресу: д.Русиновка, ул.Ключева, д.5,  Боханского района – 205,0 тыс. руб.</vt:lpstr>
      <vt:lpstr>1.11. Организация проведения текущего ремонта электропроводки в МБОУ "Грязнинская НШ"  по адресу: д.Грязная, ул.Пионерская, д.3, Боханского района – 207,7 тыс.руб.</vt:lpstr>
      <vt:lpstr>1.12. Приобретение лесного огнетушителя ЕРМАК РП-15+ (объем 15л, гидропульт из цветного металла) 3 шт. – 13,95 тыс.руб.</vt:lpstr>
      <vt:lpstr>1.13. Приобретение полуприцепа-цистерны  тракторной ЛКТ-3,5П (с системой само-закачки и пожаротушения) – 410,0 тыс.руб.</vt:lpstr>
      <vt:lpstr>1.14. Ограждение площадки (Полигон ТБО)  п.Бохан, в 1 км на северо-запад в направлении от микрорайона Южный п.Бохан Боханского района – 390,5 тыс.руб.</vt:lpstr>
      <vt:lpstr>1.15. Организация проведения текущего ремонта в ДОЛ "Чайка" с.Александровское, ул.Школьная, 18,  Боханского района – 59,4 тыс.руб.</vt:lpstr>
      <vt:lpstr>1.16. Организация проведения ремонта технологического оборудования МБДОУ "Александровский детский сад" с.Александровское, ул.Ленина, 11, Боханского района - 39,2 тыс. руб.</vt:lpstr>
      <vt:lpstr>1.17. Организация проведения текущего ремонта в санузлах МБДОУ "Боханский детский сад №2"  п.Бохан, ул.Карла Маркса, д.28, Боханского района – 71,7 тыс. руб.</vt:lpstr>
      <vt:lpstr>1.18. Организация проведения текущего ремонта котельной в МБОУ "Шунтинская НШДС" д.Шунта, ул.Депутатская, 10А, Боханского района  – 77,0 тыс. руб.</vt:lpstr>
      <vt:lpstr>1.19. Организация проведения текущего ремонта ограждения отопительных приборов в МБОУ "Буретская СОШ" с.Буреть, ул.Космонавтов, 25  Боханского района – 34,0 тыс. руб.</vt:lpstr>
      <vt:lpstr>1.20. Организация проведения текущего ремонта системы  водоснабжения, водоотведения МБДОУ "Красно-Буретская НШДС" д.Красная Буреть ул.Мира, 17  Боханского района – 340,0 тыс. руб.</vt:lpstr>
      <vt:lpstr>1.21. Организация проведения текущего ремонта системы отопления в МБОУ "Хандагайская НОШДС"  по адресу: д.Хандагай, ул.Комсомольская, д.18,  Боханского района – 51,8 тыс. руб.</vt:lpstr>
      <vt:lpstr>1.22. Организация проведения текущего ремонта кабинета здания редакции газеты "Сельская правда" п.Бохан, пер.Типографский, 1  Боханского района – 275,0 тыс. руб.</vt:lpstr>
      <vt:lpstr>2. МО «Александровское» - 749,3 тыс. рублей</vt:lpstr>
      <vt:lpstr>3. МО «Бохан» , 2 715,2 тыс. рублей</vt:lpstr>
      <vt:lpstr>3.2. Проведение ремонта автомобильных дорог местного значения по улице Школьной(от пересечения  улиц Карла Маркса и Школьная до пересечения улиц Российская и Школьная) – 191,5 тыс.руб.</vt:lpstr>
      <vt:lpstr>3.3. Проведение ремонта автомобильных дорог местного значения по переулку Луговому – 306,4 тыс.руб.</vt:lpstr>
      <vt:lpstr>4. МО «Буреть» - 698,2 тыс. рублей</vt:lpstr>
      <vt:lpstr>4.2. Организация проведения текущего ремонта водонапорной башни по ул. Депутатская с. Буреть – 146,3 тыс.руб.</vt:lpstr>
      <vt:lpstr>4.3. Приобретение мебели и оргтехники для МБУК «СКЦ Ангара» МО «Буреть» - 252,9 тыс. руб.</vt:lpstr>
      <vt:lpstr>5. МО «Казачье» - 801,1 тыс.руб.</vt:lpstr>
      <vt:lpstr>5.2. Приобретение и установка видеонаблюдения на детской площадке по ул. Мира, 60А, по ул. Лесная, 39А, около ДК по ул. Мира, 2. – 150,0 тыс.руб.</vt:lpstr>
      <vt:lpstr>5.3. Приобретение спортивного оборудования для тренажерного зала по адресу с. Казачье, ул. Мира 2Б – 265,0 тыс.руб.</vt:lpstr>
      <vt:lpstr>5.4. Приобретение пиломатериала для текущего ремонта ограждения кладбища в д. Логанова (Ремонт при трудовом участии местного населения) – 51,1 тыс.руб.</vt:lpstr>
      <vt:lpstr>5.5. Приобретение труб для текущего ремонта водопровода в д. Крюкова по ул. Кузнецовская (Ремонт при трудовом участии местного населения) – 35,0 тыс.руб.</vt:lpstr>
      <vt:lpstr>6. МО «Каменка» - 721, 9 тыс.руб.</vt:lpstr>
      <vt:lpstr>6.2. Приобретение труб для прокладки летнего водопровода от водонапорной башни в д.Калашникова ,ул.Школьная 30 по ул.Клубная, ул.Школьная, ул.Средняя, ул.Новая. (Монтаж водопровода при трудовом участии местного населения) – 104,7 тыс.руб.</vt:lpstr>
      <vt:lpstr>6.3. Поставка, монтаж водоочистительного оборудования на водонапорную башню с.Каменка, ул.Ленина 55"А"  - 105,4 тыс.руб.</vt:lpstr>
      <vt:lpstr>6.4. Поставка, монтаж водоочистительного оборудования на водонапорную башню с.Каменка, ул.Гагарина 1"А"  - 105,4 тыс.руб.</vt:lpstr>
      <vt:lpstr>6.5. Приобретение оборудования системы оповещения и выполнение пусконаладочных работ на территории с.Каменка по ул.Школьная, ул.Гагарина – 299,4 тыс.руб.</vt:lpstr>
      <vt:lpstr>7. МО «Новая Ида» - 953,5 тыс.рублей</vt:lpstr>
      <vt:lpstr>7.2. Поставка, монтаж водоочистительного оборудования на водонапорную башню в д. Булык, ул. Лесная,4 – 102,9 тыс.руб.</vt:lpstr>
      <vt:lpstr>7.3. Бурение скважины в д. Усть-Тараса, ул. Молодежная,10Б – 78,7 тыс.руб.</vt:lpstr>
      <vt:lpstr>7.4. Приобретение пиломатериалов для строительства водонапорной башни в д. Усть-Тараса, ул. Молодежная,10Б (строительство за счет средств местного бюджета) - 369,5 тыс.руб.</vt:lpstr>
      <vt:lpstr>7.5. Приобретение оборудования для установки на водонапорную башню в д. Усть-Тараса, ул. Молодежная,10Б (установка при трудовом участии населения)  – 299,4 тыс.руб.</vt:lpstr>
      <vt:lpstr>8. МО «Олонки» - 1 476,4 тыс. рублей </vt:lpstr>
      <vt:lpstr>8.2. Приобретение и установка систем оповещения населения о чрезвычайных ситуациях в с. Олонки – 515,0 тыс.руб.</vt:lpstr>
      <vt:lpstr>8.3. Приобретение и установка мемориала участникам Великой Отечественной войны в д.Воробьевке – 299,4 тыс.руб.</vt:lpstr>
      <vt:lpstr>9. МО «Серёдкино» - 597,0 тыс. рублей</vt:lpstr>
      <vt:lpstr>10. МО «Тараса» - 897,2 тыс. рублей</vt:lpstr>
      <vt:lpstr>10.2. Приобретение, монтаж системы оповещения, населения о чрезвычайных ситуациях с.Тараса – 299,4 тыс.руб.</vt:lpstr>
      <vt:lpstr>10.3. Ремонт дорог МО "Тараса" , ул.Гаражная ,  переулок Лесной  – 194,0 тыс.руб.</vt:lpstr>
      <vt:lpstr>10.4. Приобретение фонарей уличного освещения с.Тараса – 67,8 тыс.руб.</vt:lpstr>
      <vt:lpstr>11. МО «Тихоновка» - 797,4 тыс. рублей</vt:lpstr>
      <vt:lpstr>11.2. Укладка дорожки к обелиску павшим воинам в годы Великой Отечественной войны по адресу: с.Тихоновка ул.Лермонтова уч.12Б – 119,6 тыс.руб.</vt:lpstr>
      <vt:lpstr>12. МО «Укыр» - 664,4 тыс.руб. </vt:lpstr>
      <vt:lpstr>12.2. Приобретение прицепа специального тракторного для обеспечения противопожарных нужд – 290,0 тыс.руб.</vt:lpstr>
      <vt:lpstr>13. МО «Хохорск» - 1 102,3 тыс.руб.</vt:lpstr>
      <vt:lpstr>14. МО «Шаралдай» - 690,0 тыс. рублей</vt:lpstr>
      <vt:lpstr>14.2. Приобретение спортивно-игрового оборудования для детской площадки расположенной по адресу с. Дундай, ул. Халун, уч.22 (установка силами трудового коллектива населения)  - 245,0 тыс.руб.</vt:lpstr>
      <vt:lpstr>14.3. Приобретение мотопомпы бензиновой для обеспечения первичных мер пожарной безопасности – 15,0 тыс.руб.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мероприятий перечня проектов народных инициатив в Боханском районе, в 2019 году</dc:title>
  <dc:creator>admin</dc:creator>
  <cp:lastModifiedBy>admin</cp:lastModifiedBy>
  <cp:revision>93</cp:revision>
  <dcterms:created xsi:type="dcterms:W3CDTF">2019-11-26T02:07:43Z</dcterms:created>
  <dcterms:modified xsi:type="dcterms:W3CDTF">2021-01-27T09:52:28Z</dcterms:modified>
</cp:coreProperties>
</file>